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26" r:id="rId2"/>
    <p:sldId id="440" r:id="rId3"/>
    <p:sldId id="330" r:id="rId4"/>
    <p:sldId id="338" r:id="rId5"/>
    <p:sldId id="421" r:id="rId6"/>
    <p:sldId id="420" r:id="rId7"/>
    <p:sldId id="341" r:id="rId8"/>
    <p:sldId id="424" r:id="rId9"/>
    <p:sldId id="425" r:id="rId10"/>
    <p:sldId id="426" r:id="rId11"/>
    <p:sldId id="422" r:id="rId12"/>
    <p:sldId id="423" r:id="rId13"/>
    <p:sldId id="427" r:id="rId14"/>
    <p:sldId id="43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337" r:id="rId25"/>
    <p:sldId id="346" r:id="rId26"/>
  </p:sldIdLst>
  <p:sldSz cx="12192000" cy="6858000"/>
  <p:notesSz cx="6797675" cy="9926638"/>
  <p:embeddedFontLst>
    <p:embeddedFont>
      <p:font typeface="Lato" panose="020B0604020202020204" charset="0"/>
      <p:regular r:id="rId29"/>
      <p:bold r:id="rId30"/>
      <p:italic r:id="rId31"/>
      <p:boldItalic r:id="rId32"/>
    </p:embeddedFont>
    <p:embeddedFont>
      <p:font typeface="Titillium Web Light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itillium Web" panose="020B0604020202020204" charset="-18"/>
      <p:regular r:id="rId41"/>
      <p:bold r:id="rId42"/>
      <p:italic r:id="rId43"/>
      <p:boldItalic r:id="rId44"/>
    </p:embeddedFont>
    <p:embeddedFont>
      <p:font typeface="Titillium Web Thin" panose="020B0604020202020204" charset="0"/>
      <p:regular r:id="rId45"/>
      <p:bold r:id="rId46"/>
      <p:italic r:id="rId47"/>
      <p:boldItalic r:id="rId48"/>
    </p:embeddedFont>
    <p:embeddedFont>
      <p:font typeface="Lato Light" panose="020B0604020202020204" charset="0"/>
      <p:regular r:id="rId49"/>
      <p:italic r:id="rId50"/>
    </p:embeddedFont>
    <p:embeddedFont>
      <p:font typeface="Titillium Web SemiBold" panose="020B0604020202020204" charset="-18"/>
      <p:regular r:id="rId51"/>
      <p:bold r:id="rId52"/>
      <p:italic r:id="rId53"/>
      <p:boldItalic r:id="rId54"/>
    </p:embeddedFont>
    <p:embeddedFont>
      <p:font typeface="Lato Semibold" panose="020B0604020202020204" charset="0"/>
      <p:bold r:id="rId55"/>
      <p:boldItalic r:id="rId56"/>
    </p:embeddedFont>
    <p:embeddedFont>
      <p:font typeface="Lato Medium" panose="020B0604020202020204" charset="0"/>
      <p:regular r:id="rId57"/>
      <p:italic r:id="rId58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6"/>
    <a:srgbClr val="5E2EB3"/>
    <a:srgbClr val="00A8F7"/>
    <a:srgbClr val="F7412D"/>
    <a:srgbClr val="5D25B7"/>
    <a:srgbClr val="F55C91"/>
    <a:srgbClr val="4514A4"/>
    <a:srgbClr val="B11657"/>
    <a:srgbClr val="F9F9F9"/>
    <a:srgbClr val="E0E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Világos stílus 2 – 6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2" autoAdjust="0"/>
    <p:restoredTop sz="86837" autoAdjust="0"/>
  </p:normalViewPr>
  <p:slideViewPr>
    <p:cSldViewPr snapToGrid="0" snapToObjects="1">
      <p:cViewPr varScale="1">
        <p:scale>
          <a:sx n="63" d="100"/>
          <a:sy n="63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notesViewPr>
    <p:cSldViewPr snapToGrid="0" snapToObjects="1" showGuides="1">
      <p:cViewPr varScale="1">
        <p:scale>
          <a:sx n="128" d="100"/>
          <a:sy n="128" d="100"/>
        </p:scale>
        <p:origin x="44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5AE7AE-B5DA-4E0D-98F0-711A985CB32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328A31BD-7051-4E9E-921A-DEF261BE3579}">
      <dgm:prSet custT="1"/>
      <dgm:spPr/>
      <dgm:t>
        <a:bodyPr/>
        <a:lstStyle/>
        <a:p>
          <a:pPr rtl="0"/>
          <a:r>
            <a:rPr lang="it-IT" sz="3200" b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51/2016. (V. 12.) </a:t>
          </a:r>
          <a:r>
            <a:rPr lang="it-IT" sz="3200" b="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ME határozat</a:t>
          </a:r>
          <a:endParaRPr lang="hu-HU" sz="3200" b="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6C78E1CD-BE17-4EB6-BC76-B53D20B00F68}" type="parTrans" cxnId="{15E7AC90-B58B-4F8B-8246-4BE26C215075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8CE13AFD-BF8C-430E-A6DF-FAF0B8072F8E}" type="sibTrans" cxnId="{15E7AC90-B58B-4F8B-8246-4BE26C215075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04509FFF-7866-4FD4-A29C-12E4BDA88010}">
      <dgm:prSet custT="1"/>
      <dgm:spPr/>
      <dgm:t>
        <a:bodyPr/>
        <a:lstStyle/>
        <a:p>
          <a:pPr rtl="0"/>
          <a:r>
            <a:rPr lang="hu-HU" sz="3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A határozat tartalma</a:t>
          </a:r>
          <a:endParaRPr lang="hu-HU" sz="3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7329E476-D9F7-4E46-B22D-EEF25F633530}" type="parTrans" cxnId="{D3B489AF-6DFF-47A2-8848-DD0240472593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376DB02F-789C-410B-AC4D-05B286DEC78E}" type="sibTrans" cxnId="{D3B489AF-6DFF-47A2-8848-DD0240472593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E4E428EE-61ED-42F7-BB82-87DF11C834C5}">
      <dgm:prSet custT="1"/>
      <dgm:spPr/>
      <dgm:t>
        <a:bodyPr/>
        <a:lstStyle/>
        <a:p>
          <a:pPr rtl="0"/>
          <a:r>
            <a:rPr lang="hu-HU" sz="24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egyetért azzal, hogy a Nemzetközi Távközlési Egyesület Világértekezletein Magyarország Kormányát képviselő küldöttség vegyen részt;</a:t>
          </a:r>
          <a:endParaRPr lang="hu-HU" sz="24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1333E205-5AE3-429A-899E-031D6D4542A1}" type="parTrans" cxnId="{BD7AE40A-C216-408F-A395-835C5C1A6D1C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79667115-8AE6-4594-981C-E40C2C1B7408}" type="sibTrans" cxnId="{BD7AE40A-C216-408F-A395-835C5C1A6D1C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B6178643-0B63-4D6F-80D2-8947447E84A7}">
      <dgm:prSet custT="1"/>
      <dgm:spPr/>
      <dgm:t>
        <a:bodyPr/>
        <a:lstStyle/>
        <a:p>
          <a:r>
            <a:rPr lang="hu-HU" sz="24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felhatalmazza az elektronikus hírközlésért felelős minisztert, hogy a küldöttség tagjait a külpolitikáért felelős miniszterrel egyetértésben jelölje ki;</a:t>
          </a:r>
          <a:endParaRPr lang="hu-HU" sz="24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82ACDB5B-0136-45C7-89A3-1E9D3B5F1A72}" type="parTrans" cxnId="{5D04BAC8-F9E7-4C09-9D28-413007856D27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C5C0CB64-314B-4A41-8E72-F564062F2B97}" type="sibTrans" cxnId="{5D04BAC8-F9E7-4C09-9D28-413007856D27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27330F15-E759-476B-8B56-F164329FF32E}">
      <dgm:prSet custT="1"/>
      <dgm:spPr/>
      <dgm:t>
        <a:bodyPr/>
        <a:lstStyle/>
        <a:p>
          <a:r>
            <a:rPr lang="hu-HU" sz="24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felhívja a külpolitikáért felelős minisztert, hogy a küldöttség részére a részvételhez szükséges meghatalmazási okiratot az adott értekezlet előtt adja ki.</a:t>
          </a:r>
          <a:endParaRPr lang="hu-HU" sz="24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74BA3EE9-98C5-454B-ADC2-02C71FD1B6AF}" type="parTrans" cxnId="{65DC58C7-E0FC-428B-8677-28ABE191EFC4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F51A3359-D201-4818-BFD2-724A4F1E1292}" type="sibTrans" cxnId="{65DC58C7-E0FC-428B-8677-28ABE191EFC4}">
      <dgm:prSet/>
      <dgm:spPr/>
      <dgm:t>
        <a:bodyPr/>
        <a:lstStyle/>
        <a:p>
          <a:endParaRPr lang="hu-HU" sz="400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48294972-C288-4134-A58A-1579E11FE4AE}">
      <dgm:prSet custT="1"/>
      <dgm:spPr/>
      <dgm:t>
        <a:bodyPr/>
        <a:lstStyle/>
        <a:p>
          <a:pPr algn="just" rtl="0"/>
          <a:r>
            <a:rPr lang="it-IT" sz="2000" b="1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A </a:t>
          </a:r>
          <a:r>
            <a:rPr lang="hu-HU" sz="2000" b="1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Nemzetközi Távközlési Egyesület Részes Államainak Értekezletein való magyar részvételről</a:t>
          </a:r>
          <a:endParaRPr lang="hu-HU" sz="20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61F6434D-0D9A-4FFE-AB94-573B75C8F566}" type="parTrans" cxnId="{3D4AE94C-5AA4-4D7B-8FAC-D1A8F70D1681}">
      <dgm:prSet/>
      <dgm:spPr/>
      <dgm:t>
        <a:bodyPr/>
        <a:lstStyle/>
        <a:p>
          <a:endParaRPr lang="hu-HU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1D713C6D-5342-4586-85B6-601C8ACDD44E}" type="sibTrans" cxnId="{3D4AE94C-5AA4-4D7B-8FAC-D1A8F70D1681}">
      <dgm:prSet/>
      <dgm:spPr/>
      <dgm:t>
        <a:bodyPr/>
        <a:lstStyle/>
        <a:p>
          <a:endParaRPr lang="hu-HU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493A9142-1181-4F41-97A2-D67B205A5AC9}">
      <dgm:prSet custT="1"/>
      <dgm:spPr/>
      <dgm:t>
        <a:bodyPr/>
        <a:lstStyle/>
        <a:p>
          <a:pPr rtl="0"/>
          <a:endParaRPr lang="hu-HU" sz="24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gm:t>
    </dgm:pt>
    <dgm:pt modelId="{558AD192-9123-4E48-86D4-5162919DE45B}" type="parTrans" cxnId="{2D64369C-FA4A-4741-86B9-C177FA5C14F8}">
      <dgm:prSet/>
      <dgm:spPr/>
      <dgm:t>
        <a:bodyPr/>
        <a:lstStyle/>
        <a:p>
          <a:endParaRPr lang="hu-HU"/>
        </a:p>
      </dgm:t>
    </dgm:pt>
    <dgm:pt modelId="{0B78EFD6-8DB0-4082-AC3C-C93B2F6AEF61}" type="sibTrans" cxnId="{2D64369C-FA4A-4741-86B9-C177FA5C14F8}">
      <dgm:prSet/>
      <dgm:spPr/>
      <dgm:t>
        <a:bodyPr/>
        <a:lstStyle/>
        <a:p>
          <a:endParaRPr lang="hu-HU"/>
        </a:p>
      </dgm:t>
    </dgm:pt>
    <dgm:pt modelId="{78C07ACC-002F-4B2F-80AB-447EAF085A96}" type="pres">
      <dgm:prSet presAssocID="{775AE7AE-B5DA-4E0D-98F0-711A985CB3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047D215-868F-45D9-85EA-DAD3ECA3CAAA}" type="pres">
      <dgm:prSet presAssocID="{328A31BD-7051-4E9E-921A-DEF261BE3579}" presName="parentText" presStyleLbl="node1" presStyleIdx="0" presStyleCnt="2" custScaleX="101616" custScaleY="111755" custLinFactNeighborY="-4769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236ACC3-5DBF-433B-A970-72D66B23A42A}" type="pres">
      <dgm:prSet presAssocID="{328A31BD-7051-4E9E-921A-DEF261BE3579}" presName="childText" presStyleLbl="revTx" presStyleIdx="0" presStyleCnt="2" custScaleY="15728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62BCCD9-07BD-4ADE-B0EF-DC96D9EECFB8}" type="pres">
      <dgm:prSet presAssocID="{04509FFF-7866-4FD4-A29C-12E4BDA88010}" presName="parentText" presStyleLbl="node1" presStyleIdx="1" presStyleCnt="2" custLinFactNeighborY="-386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F486E03-E968-4B61-BAAB-20DFDE53C1B4}" type="pres">
      <dgm:prSet presAssocID="{04509FFF-7866-4FD4-A29C-12E4BDA88010}" presName="childText" presStyleLbl="revTx" presStyleIdx="1" presStyleCnt="2" custLinFactNeighborX="0" custLinFactNeighborY="-2806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ECA34B5-7925-4BE7-BC05-1883F41A7997}" type="presOf" srcId="{27330F15-E759-476B-8B56-F164329FF32E}" destId="{EF486E03-E968-4B61-BAAB-20DFDE53C1B4}" srcOrd="0" destOrd="3" presId="urn:microsoft.com/office/officeart/2005/8/layout/vList2"/>
    <dgm:cxn modelId="{2D64369C-FA4A-4741-86B9-C177FA5C14F8}" srcId="{04509FFF-7866-4FD4-A29C-12E4BDA88010}" destId="{493A9142-1181-4F41-97A2-D67B205A5AC9}" srcOrd="0" destOrd="0" parTransId="{558AD192-9123-4E48-86D4-5162919DE45B}" sibTransId="{0B78EFD6-8DB0-4082-AC3C-C93B2F6AEF61}"/>
    <dgm:cxn modelId="{5D04BAC8-F9E7-4C09-9D28-413007856D27}" srcId="{04509FFF-7866-4FD4-A29C-12E4BDA88010}" destId="{B6178643-0B63-4D6F-80D2-8947447E84A7}" srcOrd="2" destOrd="0" parTransId="{82ACDB5B-0136-45C7-89A3-1E9D3B5F1A72}" sibTransId="{C5C0CB64-314B-4A41-8E72-F564062F2B97}"/>
    <dgm:cxn modelId="{7B4BA87A-10B0-457F-9529-610502FCA566}" type="presOf" srcId="{04509FFF-7866-4FD4-A29C-12E4BDA88010}" destId="{962BCCD9-07BD-4ADE-B0EF-DC96D9EECFB8}" srcOrd="0" destOrd="0" presId="urn:microsoft.com/office/officeart/2005/8/layout/vList2"/>
    <dgm:cxn modelId="{D3B489AF-6DFF-47A2-8848-DD0240472593}" srcId="{775AE7AE-B5DA-4E0D-98F0-711A985CB328}" destId="{04509FFF-7866-4FD4-A29C-12E4BDA88010}" srcOrd="1" destOrd="0" parTransId="{7329E476-D9F7-4E46-B22D-EEF25F633530}" sibTransId="{376DB02F-789C-410B-AC4D-05B286DEC78E}"/>
    <dgm:cxn modelId="{65DC58C7-E0FC-428B-8677-28ABE191EFC4}" srcId="{04509FFF-7866-4FD4-A29C-12E4BDA88010}" destId="{27330F15-E759-476B-8B56-F164329FF32E}" srcOrd="3" destOrd="0" parTransId="{74BA3EE9-98C5-454B-ADC2-02C71FD1B6AF}" sibTransId="{F51A3359-D201-4818-BFD2-724A4F1E1292}"/>
    <dgm:cxn modelId="{35057D40-545A-43F1-8B9D-D328B03DAE4E}" type="presOf" srcId="{775AE7AE-B5DA-4E0D-98F0-711A985CB328}" destId="{78C07ACC-002F-4B2F-80AB-447EAF085A96}" srcOrd="0" destOrd="0" presId="urn:microsoft.com/office/officeart/2005/8/layout/vList2"/>
    <dgm:cxn modelId="{F1DCDCA8-AB66-4E19-B6E2-1B603CD71A33}" type="presOf" srcId="{493A9142-1181-4F41-97A2-D67B205A5AC9}" destId="{EF486E03-E968-4B61-BAAB-20DFDE53C1B4}" srcOrd="0" destOrd="0" presId="urn:microsoft.com/office/officeart/2005/8/layout/vList2"/>
    <dgm:cxn modelId="{CB73EC3F-974A-4E28-939F-04D839347AED}" type="presOf" srcId="{48294972-C288-4134-A58A-1579E11FE4AE}" destId="{C236ACC3-5DBF-433B-A970-72D66B23A42A}" srcOrd="0" destOrd="0" presId="urn:microsoft.com/office/officeart/2005/8/layout/vList2"/>
    <dgm:cxn modelId="{75310149-D59C-4101-9A3E-387867CBD411}" type="presOf" srcId="{B6178643-0B63-4D6F-80D2-8947447E84A7}" destId="{EF486E03-E968-4B61-BAAB-20DFDE53C1B4}" srcOrd="0" destOrd="2" presId="urn:microsoft.com/office/officeart/2005/8/layout/vList2"/>
    <dgm:cxn modelId="{3D4AE94C-5AA4-4D7B-8FAC-D1A8F70D1681}" srcId="{328A31BD-7051-4E9E-921A-DEF261BE3579}" destId="{48294972-C288-4134-A58A-1579E11FE4AE}" srcOrd="0" destOrd="0" parTransId="{61F6434D-0D9A-4FFE-AB94-573B75C8F566}" sibTransId="{1D713C6D-5342-4586-85B6-601C8ACDD44E}"/>
    <dgm:cxn modelId="{BD7AE40A-C216-408F-A395-835C5C1A6D1C}" srcId="{04509FFF-7866-4FD4-A29C-12E4BDA88010}" destId="{E4E428EE-61ED-42F7-BB82-87DF11C834C5}" srcOrd="1" destOrd="0" parTransId="{1333E205-5AE3-429A-899E-031D6D4542A1}" sibTransId="{79667115-8AE6-4594-981C-E40C2C1B7408}"/>
    <dgm:cxn modelId="{4ECAC421-2118-4D7D-8F6D-3E16FF8EB4C7}" type="presOf" srcId="{E4E428EE-61ED-42F7-BB82-87DF11C834C5}" destId="{EF486E03-E968-4B61-BAAB-20DFDE53C1B4}" srcOrd="0" destOrd="1" presId="urn:microsoft.com/office/officeart/2005/8/layout/vList2"/>
    <dgm:cxn modelId="{15E7AC90-B58B-4F8B-8246-4BE26C215075}" srcId="{775AE7AE-B5DA-4E0D-98F0-711A985CB328}" destId="{328A31BD-7051-4E9E-921A-DEF261BE3579}" srcOrd="0" destOrd="0" parTransId="{6C78E1CD-BE17-4EB6-BC76-B53D20B00F68}" sibTransId="{8CE13AFD-BF8C-430E-A6DF-FAF0B8072F8E}"/>
    <dgm:cxn modelId="{D6503BDA-27F7-4A7D-B8BB-1AE4276CE854}" type="presOf" srcId="{328A31BD-7051-4E9E-921A-DEF261BE3579}" destId="{0047D215-868F-45D9-85EA-DAD3ECA3CAAA}" srcOrd="0" destOrd="0" presId="urn:microsoft.com/office/officeart/2005/8/layout/vList2"/>
    <dgm:cxn modelId="{319EEF26-C552-4D6F-985E-FF5788B949B7}" type="presParOf" srcId="{78C07ACC-002F-4B2F-80AB-447EAF085A96}" destId="{0047D215-868F-45D9-85EA-DAD3ECA3CAAA}" srcOrd="0" destOrd="0" presId="urn:microsoft.com/office/officeart/2005/8/layout/vList2"/>
    <dgm:cxn modelId="{7011737F-67FB-4819-BEED-54483017D9C0}" type="presParOf" srcId="{78C07ACC-002F-4B2F-80AB-447EAF085A96}" destId="{C236ACC3-5DBF-433B-A970-72D66B23A42A}" srcOrd="1" destOrd="0" presId="urn:microsoft.com/office/officeart/2005/8/layout/vList2"/>
    <dgm:cxn modelId="{5D905A64-62E9-4D5A-8E6D-07BD5374AE05}" type="presParOf" srcId="{78C07ACC-002F-4B2F-80AB-447EAF085A96}" destId="{962BCCD9-07BD-4ADE-B0EF-DC96D9EECFB8}" srcOrd="2" destOrd="0" presId="urn:microsoft.com/office/officeart/2005/8/layout/vList2"/>
    <dgm:cxn modelId="{4B94B8CF-4E19-4329-93FA-7B1C4FB0EDCC}" type="presParOf" srcId="{78C07ACC-002F-4B2F-80AB-447EAF085A96}" destId="{EF486E03-E968-4B61-BAAB-20DFDE53C1B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7D215-868F-45D9-85EA-DAD3ECA3CAAA}">
      <dsp:nvSpPr>
        <dsp:cNvPr id="0" name=""/>
        <dsp:cNvSpPr/>
      </dsp:nvSpPr>
      <dsp:spPr>
        <a:xfrm>
          <a:off x="0" y="0"/>
          <a:ext cx="11043675" cy="8563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0" kern="120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51/2016. (V. 12.) </a:t>
          </a:r>
          <a:r>
            <a:rPr lang="it-IT" sz="3200" b="0" kern="1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ME határozat</a:t>
          </a:r>
          <a:endParaRPr lang="hu-HU" sz="3200" b="0" kern="1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sp:txBody>
      <dsp:txXfrm>
        <a:off x="41806" y="41806"/>
        <a:ext cx="10960063" cy="772781"/>
      </dsp:txXfrm>
    </dsp:sp>
    <dsp:sp modelId="{C236ACC3-5DBF-433B-A970-72D66B23A42A}">
      <dsp:nvSpPr>
        <dsp:cNvPr id="0" name=""/>
        <dsp:cNvSpPr/>
      </dsp:nvSpPr>
      <dsp:spPr>
        <a:xfrm>
          <a:off x="0" y="970252"/>
          <a:ext cx="11043675" cy="511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637" tIns="25400" rIns="142240" bIns="25400" numCol="1" spcCol="1270" anchor="t" anchorCtr="0">
          <a:noAutofit/>
        </a:bodyPr>
        <a:lstStyle/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b="1" kern="1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A </a:t>
          </a:r>
          <a:r>
            <a:rPr lang="hu-HU" sz="2000" b="1" kern="1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Nemzetközi Távközlési Egyesület Részes Államainak Értekezletein való magyar részvételről</a:t>
          </a:r>
          <a:endParaRPr lang="hu-HU" sz="2000" kern="1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sp:txBody>
      <dsp:txXfrm>
        <a:off x="0" y="970252"/>
        <a:ext cx="11043675" cy="511784"/>
      </dsp:txXfrm>
    </dsp:sp>
    <dsp:sp modelId="{962BCCD9-07BD-4ADE-B0EF-DC96D9EECFB8}">
      <dsp:nvSpPr>
        <dsp:cNvPr id="0" name=""/>
        <dsp:cNvSpPr/>
      </dsp:nvSpPr>
      <dsp:spPr>
        <a:xfrm>
          <a:off x="0" y="1367201"/>
          <a:ext cx="11043675" cy="766313"/>
        </a:xfrm>
        <a:prstGeom prst="roundRect">
          <a:avLst/>
        </a:prstGeom>
        <a:solidFill>
          <a:schemeClr val="accent4">
            <a:hueOff val="-6494164"/>
            <a:satOff val="-37168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A határozat tartalma</a:t>
          </a:r>
          <a:endParaRPr lang="hu-HU" sz="3200" kern="1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sp:txBody>
      <dsp:txXfrm>
        <a:off x="37408" y="1404609"/>
        <a:ext cx="10968859" cy="691497"/>
      </dsp:txXfrm>
    </dsp:sp>
    <dsp:sp modelId="{EF486E03-E968-4B61-BAAB-20DFDE53C1B4}">
      <dsp:nvSpPr>
        <dsp:cNvPr id="0" name=""/>
        <dsp:cNvSpPr/>
      </dsp:nvSpPr>
      <dsp:spPr>
        <a:xfrm>
          <a:off x="0" y="2033306"/>
          <a:ext cx="11043675" cy="297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637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hu-HU" sz="2400" kern="1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egyetért azzal, hogy a Nemzetközi Távközlési Egyesület Világértekezletein Magyarország Kormányát képviselő küldöttség vegyen részt;</a:t>
          </a:r>
          <a:endParaRPr lang="hu-HU" sz="2400" kern="1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felhatalmazza az elektronikus hírközlésért felelős minisztert, hogy a küldöttség tagjait a külpolitikáért felelős miniszterrel egyetértésben jelölje ki;</a:t>
          </a:r>
          <a:endParaRPr lang="hu-HU" sz="2400" kern="1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rPr>
            <a:t>felhívja a külpolitikáért felelős minisztert, hogy a küldöttség részére a részvételhez szükséges meghatalmazási okiratot az adott értekezlet előtt adja ki.</a:t>
          </a:r>
          <a:endParaRPr lang="hu-HU" sz="2400" kern="1200" dirty="0">
            <a:latin typeface="Lato Light" panose="020B0604020202020204" charset="0"/>
            <a:ea typeface="Lato Light" panose="020B0604020202020204" charset="0"/>
            <a:cs typeface="Lato Light" panose="020B0604020202020204" charset="0"/>
          </a:endParaRPr>
        </a:p>
      </dsp:txBody>
      <dsp:txXfrm>
        <a:off x="0" y="2033306"/>
        <a:ext cx="11043675" cy="2974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860114-C77A-844A-A5C3-359AB46F57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B215E-BEE4-974D-BCD8-7C2905060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17DD3-8213-F342-922E-4C89B0CD89A5}" type="datetimeFigureOut">
              <a:rPr lang="hu-HU" smtClean="0"/>
              <a:t>2019.11.21.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06EBB-BDC0-8D46-903F-65330A886A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47CBA-023C-5145-ABF9-96E9AFD45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60432-9453-4546-A3F4-DBED7D86CB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063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89A80-9DAA-EA44-97DF-A964693CC62E}" type="datetimeFigureOut">
              <a:rPr lang="hu-HU" smtClean="0"/>
              <a:t>2019.11.21.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F6230-C112-4A41-8EB7-251A1008E76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61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F6230-C112-4A41-8EB7-251A1008E76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676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RR három földrajzi</a:t>
            </a:r>
            <a:r>
              <a:rPr lang="hu-HU" baseline="0" dirty="0" smtClean="0"/>
              <a:t> körzetet határoz meg térképen és annak szöveges értelmezésében.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 melléklet</a:t>
            </a:r>
            <a:r>
              <a:rPr lang="hu-HU" baseline="0" dirty="0" smtClean="0"/>
              <a:t> táblázataihoz a használatukra vonatkozó tudnivalók tartoznak.</a:t>
            </a:r>
          </a:p>
          <a:p>
            <a:endParaRPr lang="hu-HU" baseline="0" dirty="0" smtClean="0"/>
          </a:p>
          <a:p>
            <a:r>
              <a:rPr lang="hu-HU" dirty="0" smtClean="0"/>
              <a:t>Az NFT negyedik (D) oszlopa a </a:t>
            </a:r>
            <a:r>
              <a:rPr lang="hu-HU" b="1" dirty="0" smtClean="0"/>
              <a:t>Magyarországra érvényes felosztás</a:t>
            </a:r>
            <a:r>
              <a:rPr lang="hu-HU" dirty="0" smtClean="0"/>
              <a:t> az RR szerint lehetőség, de ez nem nemzeti felosztás.</a:t>
            </a:r>
          </a:p>
          <a:p>
            <a:endParaRPr lang="hu-HU" dirty="0" smtClean="0"/>
          </a:p>
          <a:p>
            <a:r>
              <a:rPr lang="hu-HU" dirty="0" smtClean="0"/>
              <a:t>A &gt; kezdődő részek az </a:t>
            </a:r>
            <a:r>
              <a:rPr lang="hu-HU" b="1" dirty="0" smtClean="0"/>
              <a:t>NFFT</a:t>
            </a:r>
            <a:r>
              <a:rPr lang="hu-HU" dirty="0" smtClean="0"/>
              <a:t>-re is vonatkoznak</a:t>
            </a:r>
          </a:p>
          <a:p>
            <a:r>
              <a:rPr lang="hu-HU" dirty="0" smtClean="0"/>
              <a:t>&gt;  A végig nagybetűvel írt rádiószolgálat elsődleges </a:t>
            </a:r>
            <a:r>
              <a:rPr lang="hu-HU" dirty="0" err="1" smtClean="0"/>
              <a:t>kategoriájú</a:t>
            </a:r>
            <a:r>
              <a:rPr lang="hu-HU" dirty="0" smtClean="0"/>
              <a:t>, a nagy kezdőbetű után kisbetűvel írt másodlagos </a:t>
            </a:r>
            <a:r>
              <a:rPr lang="hu-HU" dirty="0" err="1" smtClean="0"/>
              <a:t>kategoriájú</a:t>
            </a:r>
            <a:r>
              <a:rPr lang="hu-HU" dirty="0" smtClean="0"/>
              <a:t>.</a:t>
            </a:r>
          </a:p>
          <a:p>
            <a:r>
              <a:rPr lang="hu-HU" dirty="0" smtClean="0"/>
              <a:t>&gt;  Az </a:t>
            </a:r>
            <a:r>
              <a:rPr lang="hu-HU" b="1" dirty="0" smtClean="0"/>
              <a:t>elsődleges rádiószolgálat </a:t>
            </a:r>
            <a:r>
              <a:rPr lang="hu-HU" dirty="0" smtClean="0"/>
              <a:t>állomása</a:t>
            </a:r>
          </a:p>
          <a:p>
            <a:r>
              <a:rPr lang="hu-HU" dirty="0" smtClean="0"/>
              <a:t>     -   nem okozhat káros zavarást az azonos vagy más elsődleges rádiószolgálat állomásainak,</a:t>
            </a:r>
          </a:p>
          <a:p>
            <a:r>
              <a:rPr lang="hu-HU" dirty="0" smtClean="0"/>
              <a:t>     -   nem tarthat igényt védelemre az azonos vagy más elsődleges rádiószolgálat állomásai által okozott káros zavarásokkal szemben.</a:t>
            </a:r>
          </a:p>
          <a:p>
            <a:r>
              <a:rPr lang="hu-HU" dirty="0" smtClean="0"/>
              <a:t>&gt;</a:t>
            </a:r>
            <a:r>
              <a:rPr lang="hu-HU" baseline="0" dirty="0" smtClean="0"/>
              <a:t>  </a:t>
            </a:r>
            <a:r>
              <a:rPr lang="hu-HU" dirty="0" smtClean="0"/>
              <a:t>A </a:t>
            </a:r>
            <a:r>
              <a:rPr lang="hu-HU" b="1" dirty="0" smtClean="0"/>
              <a:t>másodlagos rádiószolgálat </a:t>
            </a:r>
            <a:r>
              <a:rPr lang="hu-HU" dirty="0" smtClean="0"/>
              <a:t>állomása</a:t>
            </a:r>
          </a:p>
          <a:p>
            <a:pPr marL="0" indent="0">
              <a:buNone/>
            </a:pPr>
            <a:r>
              <a:rPr lang="hu-HU" dirty="0" smtClean="0"/>
              <a:t>     -   nem okozhat káros zavarást az elsődleges rádiószolgálat állomásainak, </a:t>
            </a:r>
          </a:p>
          <a:p>
            <a:pPr marL="0" indent="0">
              <a:buNone/>
            </a:pPr>
            <a:r>
              <a:rPr lang="hu-HU" dirty="0" smtClean="0"/>
              <a:t>     -   nem tarthat igényt védelemre az elsődleges rádiószolgálat állomásai által okozott káros zavarásokkal szemben, </a:t>
            </a:r>
          </a:p>
          <a:p>
            <a:r>
              <a:rPr lang="hu-HU" dirty="0" smtClean="0"/>
              <a:t>     -</a:t>
            </a:r>
            <a:r>
              <a:rPr lang="hu-HU" baseline="0" dirty="0" smtClean="0"/>
              <a:t>   </a:t>
            </a:r>
            <a:r>
              <a:rPr lang="hu-HU" dirty="0" smtClean="0"/>
              <a:t>nem tarthat igényt védelemre az azonos vagy más másodlagos rádiószolgálat állomásai által okozott káros zavarásokkal szemben.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b="1" dirty="0" smtClean="0"/>
              <a:t>lábjegyzetek</a:t>
            </a:r>
            <a:r>
              <a:rPr lang="hu-HU" dirty="0" smtClean="0"/>
              <a:t> lehetnek a rádiószolgálat mellett, akkor csak arra vonatkoznak.</a:t>
            </a:r>
          </a:p>
          <a:p>
            <a:r>
              <a:rPr lang="hu-HU" dirty="0" smtClean="0"/>
              <a:t>A mező alján,</a:t>
            </a:r>
            <a:r>
              <a:rPr lang="hu-HU" baseline="0" dirty="0" smtClean="0"/>
              <a:t> akkor van a lábjegyzet ha kettő vagy több szolgálatra vonatkoznak, illetőleg a teljes sávra.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Az RR lábjegyzetek táblázata (~ 800 db</a:t>
            </a:r>
            <a:r>
              <a:rPr lang="hu-HU" baseline="0" dirty="0" smtClean="0"/>
              <a:t> lábjegyzet</a:t>
            </a:r>
            <a:r>
              <a:rPr lang="hu-HU" dirty="0" smtClean="0"/>
              <a:t>) felosztásra és használatra vonatkozó szabályokat tartalmaz.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F6230-C112-4A41-8EB7-251A1008E76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88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10266-C85D-433E-8E55-E58D74041270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73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F6230-C112-4A41-8EB7-251A1008E76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972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F6230-C112-4A41-8EB7-251A1008E764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280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_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7" y="2573879"/>
            <a:ext cx="6065838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Titillium Web Thin" pitchFamily="2" charset="77"/>
              </a:defRPr>
            </a:lvl1pPr>
          </a:lstStyle>
          <a:p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3A27CC-0173-4E4D-AD5A-9D58F0C44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3450" y="0"/>
            <a:ext cx="490855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010D48-A83B-FC41-8728-E386E6141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146094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alcíme</a:t>
            </a:r>
            <a:endParaRPr lang="hu-HU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FFD6A76-401F-9A40-AFA2-B1553E5B1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4859370"/>
            <a:ext cx="6065837" cy="567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hu-HU" dirty="0" err="1"/>
              <a:t>Prezetációt</a:t>
            </a:r>
            <a:r>
              <a:rPr lang="hu-HU" dirty="0"/>
              <a:t> készítő / előadó személy vagy megjegyzés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053" y="536450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Dátum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876874"/>
            <a:ext cx="3247887" cy="18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093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_ Zár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25793" y="524258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Készítette</a:t>
            </a:r>
            <a:r>
              <a:rPr lang="en-US" dirty="0"/>
              <a:t>: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3969165"/>
            <a:ext cx="3247887" cy="1826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Prezentációs Sablon</a:t>
            </a:r>
          </a:p>
        </p:txBody>
      </p:sp>
    </p:spTree>
    <p:extLst>
      <p:ext uri="{BB962C8B-B14F-4D97-AF65-F5344CB8AC3E}">
        <p14:creationId xmlns:p14="http://schemas.microsoft.com/office/powerpoint/2010/main" val="967298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_ Záró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id="{BB3E2845-8269-1640-93EF-FD9EAC98E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9390" y="1961835"/>
            <a:ext cx="5140232" cy="72745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25793" y="524258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By:</a:t>
            </a:r>
            <a:endParaRPr lang="hu-H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Title</a:t>
            </a:r>
            <a:r>
              <a:rPr lang="hu-HU" dirty="0"/>
              <a:t> of </a:t>
            </a:r>
            <a:r>
              <a:rPr lang="hu-HU" dirty="0" err="1"/>
              <a:t>presentation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12646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_ Záró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0986" y="3298447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Prezentáló</a:t>
            </a:r>
            <a:r>
              <a:rPr lang="en-US" dirty="0"/>
              <a:t> neve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3969165"/>
            <a:ext cx="3247887" cy="1826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Dátum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58689BF-AD38-5348-97A9-27278992B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2582583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Köszönöm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2560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1 _ Záró #2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id="{3D58B783-72A4-394B-B140-8E9D3D328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9390" y="1961835"/>
            <a:ext cx="5140232" cy="72745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0986" y="3298447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Presenter</a:t>
            </a:r>
            <a:endParaRPr lang="hu-H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Date</a:t>
            </a:r>
            <a:endParaRPr lang="hu-HU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58689BF-AD38-5348-97A9-27278992B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2582583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/>
              <a:t>Thank you for your attention!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62187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_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7" y="2573879"/>
            <a:ext cx="6065838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Titillium Web Thin" pitchFamily="2" charset="77"/>
              </a:defRPr>
            </a:lvl1pPr>
          </a:lstStyle>
          <a:p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3A27CC-0173-4E4D-AD5A-9D58F0C44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3450" y="0"/>
            <a:ext cx="490855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010D48-A83B-FC41-8728-E386E6141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146094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alcíme</a:t>
            </a:r>
            <a:endParaRPr lang="hu-HU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FFD6A76-401F-9A40-AFA2-B1553E5B1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4859370"/>
            <a:ext cx="6065837" cy="567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hu-HU" dirty="0" err="1"/>
              <a:t>Prezetációt</a:t>
            </a:r>
            <a:r>
              <a:rPr lang="hu-HU" dirty="0"/>
              <a:t> készítő / előadó személy vagy megjegyzés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053" y="536450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Dátum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876874"/>
            <a:ext cx="3247887" cy="18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81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_ Szekció cím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68828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_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731A2-9365-364B-A22A-2DA921395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87720-2830-0141-B408-7C9DE81B9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611DBD-BF99-104D-B030-BBA9AA4A2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2266238"/>
            <a:ext cx="10190162" cy="4079000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200"/>
              </a:lnSpc>
              <a:buClr>
                <a:schemeClr val="accent1"/>
              </a:buClr>
              <a:buFont typeface="Arial" panose="020B0604020202020204" pitchFamily="34" charset="0"/>
              <a:buNone/>
              <a:tabLst/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717550" indent="-260350">
              <a:lnSpc>
                <a:spcPts val="2800"/>
              </a:lnSpc>
              <a:buSzPct val="80000"/>
              <a:buFont typeface="Courier New" panose="02070309020205020404" pitchFamily="49" charset="0"/>
              <a:buChar char="o"/>
              <a:tabLst/>
              <a:defRPr sz="21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19188" indent="-204788">
              <a:lnSpc>
                <a:spcPts val="25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8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3375" indent="-231775">
              <a:lnSpc>
                <a:spcPts val="2200"/>
              </a:lnSpc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tabLst/>
              <a:defRPr sz="16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00250" indent="-1714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859FF77-C729-9741-9FEB-A153178B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7637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_ Szekció cím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1489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_ Szekció cím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50874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 _ Szöveg é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CA1B-7C19-9A44-900C-C84FBD6F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899963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F8AAA-39B2-3742-961C-D50373909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02023-57D6-DE41-83F6-E3B9304BF1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34F883-F3C8-0747-B472-B3477EBC4D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67438" y="0"/>
            <a:ext cx="6024562" cy="6858000"/>
          </a:xfrm>
        </p:spPr>
        <p:txBody>
          <a:bodyPr anchor="ctr"/>
          <a:lstStyle>
            <a:lvl1pPr algn="ctr"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Nagy kép beillesztése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7D430C-FE61-194E-8E9D-A3B0BA59C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3279446"/>
            <a:ext cx="5257800" cy="2386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00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_ Cím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9390" y="-1130169"/>
            <a:ext cx="5140232" cy="72745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7" y="2573879"/>
            <a:ext cx="6065838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Titillium Web Thin" pitchFamily="2" charset="77"/>
              </a:defRPr>
            </a:lvl1pPr>
          </a:lstStyle>
          <a:p>
            <a:r>
              <a:rPr lang="en-US" dirty="0"/>
              <a:t>Title of presentation</a:t>
            </a:r>
            <a:endParaRPr lang="hu-H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3A27CC-0173-4E4D-AD5A-9D58F0C44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3450" y="0"/>
            <a:ext cx="490855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 err="1"/>
              <a:t>Insert</a:t>
            </a:r>
            <a:r>
              <a:rPr lang="hu-HU" dirty="0"/>
              <a:t>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010D48-A83B-FC41-8728-E386E6141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146094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Subtitle of presentation</a:t>
            </a:r>
            <a:endParaRPr lang="hu-HU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FFD6A76-401F-9A40-AFA2-B1553E5B1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4859370"/>
            <a:ext cx="6065837" cy="567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hu-HU" dirty="0" err="1"/>
              <a:t>Name</a:t>
            </a:r>
            <a:r>
              <a:rPr lang="hu-HU" dirty="0"/>
              <a:t> of </a:t>
            </a:r>
            <a:r>
              <a:rPr lang="hu-HU" dirty="0" err="1"/>
              <a:t>author</a:t>
            </a:r>
            <a:r>
              <a:rPr lang="hu-HU" dirty="0"/>
              <a:t> / </a:t>
            </a:r>
            <a:r>
              <a:rPr lang="hu-HU" dirty="0" err="1"/>
              <a:t>presenter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comment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053" y="536450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Date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3387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_ Kieme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1E9B2-BEBC-4D45-BC23-5D8D5EE9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1122" y="10961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Titillium Web SemiBold" pitchFamily="2" charset="77"/>
              </a:defRPr>
            </a:lvl1pPr>
          </a:lstStyle>
          <a:p>
            <a:pPr algn="l"/>
            <a:r>
              <a:rPr lang="hu-HU" dirty="0"/>
              <a:t>Prezentációs Sablon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73B7D-2BE1-D54F-B897-10D89AF0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415" y="10961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latin typeface="Titillium Web SemiBold" pitchFamily="2" charset="77"/>
              </a:defRPr>
            </a:lvl1pPr>
          </a:lstStyle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299220D0-13FD-524C-994A-D80FAA93D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385" y="109617"/>
            <a:ext cx="423044" cy="29901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50BAB2A-A314-C447-96E7-F1CDE9B75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786880"/>
            <a:ext cx="12192000" cy="7112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6C409F56-BFE7-AF42-9369-7EE7B825B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1233953"/>
            <a:ext cx="9756775" cy="37647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5600"/>
              </a:lnSpc>
              <a:defRPr sz="4800" b="0" i="0">
                <a:latin typeface="Titillium Web" pitchFamily="2" charset="77"/>
              </a:defRPr>
            </a:lvl1pPr>
          </a:lstStyle>
          <a:p>
            <a:r>
              <a:rPr lang="en-US" dirty="0"/>
              <a:t>Click to edit Important </a:t>
            </a:r>
            <a:br>
              <a:rPr lang="en-US" dirty="0"/>
            </a:br>
            <a:r>
              <a:rPr lang="en-US" dirty="0"/>
              <a:t>message style</a:t>
            </a:r>
            <a:endParaRPr lang="hu-H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0320A6-303D-7649-A105-4E2EAB818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1263" y="4998706"/>
            <a:ext cx="9756775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0" i="0" kern="1200" dirty="0" smtClea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28600" lvl="0" indent="-228600" algn="ctr" defTabSz="914400" rtl="0" eaLnBrk="1" latinLnBrk="0" hangingPunct="1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18270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1 _ Záró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0986" y="3298447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Prezentáló</a:t>
            </a:r>
            <a:r>
              <a:rPr lang="en-US" dirty="0"/>
              <a:t> neve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3969165"/>
            <a:ext cx="3247887" cy="1826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Dátum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58689BF-AD38-5348-97A9-27278992B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2582583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Köszönöm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22801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_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7" y="2573879"/>
            <a:ext cx="6065838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Titillium Web Thin" pitchFamily="2" charset="77"/>
              </a:defRPr>
            </a:lvl1pPr>
          </a:lstStyle>
          <a:p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3A27CC-0173-4E4D-AD5A-9D58F0C44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3450" y="0"/>
            <a:ext cx="490855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010D48-A83B-FC41-8728-E386E6141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146094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alcíme</a:t>
            </a:r>
            <a:endParaRPr lang="hu-HU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FFD6A76-401F-9A40-AFA2-B1553E5B1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4859370"/>
            <a:ext cx="6065837" cy="567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hu-HU" dirty="0" err="1"/>
              <a:t>Prezetációt</a:t>
            </a:r>
            <a:r>
              <a:rPr lang="hu-HU" dirty="0"/>
              <a:t> készítő / előadó személy vagy megjegyzés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053" y="536450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Dátum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876874"/>
            <a:ext cx="3247887" cy="18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530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_ Szekció cím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7262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_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731A2-9365-364B-A22A-2DA921395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87720-2830-0141-B408-7C9DE81B9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611DBD-BF99-104D-B030-BBA9AA4A2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2266238"/>
            <a:ext cx="10190162" cy="4079000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200"/>
              </a:lnSpc>
              <a:buClr>
                <a:schemeClr val="accent1"/>
              </a:buClr>
              <a:buFont typeface="Arial" panose="020B0604020202020204" pitchFamily="34" charset="0"/>
              <a:buNone/>
              <a:tabLst/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717550" indent="-260350">
              <a:lnSpc>
                <a:spcPts val="2800"/>
              </a:lnSpc>
              <a:buSzPct val="80000"/>
              <a:buFont typeface="Courier New" panose="02070309020205020404" pitchFamily="49" charset="0"/>
              <a:buChar char="o"/>
              <a:tabLst/>
              <a:defRPr sz="21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19188" indent="-204788">
              <a:lnSpc>
                <a:spcPts val="25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8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3375" indent="-231775">
              <a:lnSpc>
                <a:spcPts val="2200"/>
              </a:lnSpc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tabLst/>
              <a:defRPr sz="16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00250" indent="-1714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859FF77-C729-9741-9FEB-A153178B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8851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_ Szekció cím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16296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_ Szekció cím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2234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_ Szöveg é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CA1B-7C19-9A44-900C-C84FBD6F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899963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F8AAA-39B2-3742-961C-D50373909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02023-57D6-DE41-83F6-E3B9304BF1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34F883-F3C8-0747-B472-B3477EBC4D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67438" y="0"/>
            <a:ext cx="6024562" cy="6858000"/>
          </a:xfrm>
        </p:spPr>
        <p:txBody>
          <a:bodyPr anchor="ctr"/>
          <a:lstStyle>
            <a:lvl1pPr algn="ctr"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Nagy kép beillesztése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7D430C-FE61-194E-8E9D-A3B0BA59C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3279446"/>
            <a:ext cx="5257800" cy="2386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7086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_ Szekció cím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74263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_ Kieme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1E9B2-BEBC-4D45-BC23-5D8D5EE9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1122" y="10961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Titillium Web SemiBold" pitchFamily="2" charset="77"/>
              </a:defRPr>
            </a:lvl1pPr>
          </a:lstStyle>
          <a:p>
            <a:pPr algn="l"/>
            <a:r>
              <a:rPr lang="hu-HU" dirty="0"/>
              <a:t>Prezentációs Sablon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73B7D-2BE1-D54F-B897-10D89AF0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415" y="10961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latin typeface="Titillium Web SemiBold" pitchFamily="2" charset="77"/>
              </a:defRPr>
            </a:lvl1pPr>
          </a:lstStyle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299220D0-13FD-524C-994A-D80FAA93D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385" y="109617"/>
            <a:ext cx="423044" cy="29901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50BAB2A-A314-C447-96E7-F1CDE9B75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786880"/>
            <a:ext cx="12192000" cy="7112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6C409F56-BFE7-AF42-9369-7EE7B825B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1233953"/>
            <a:ext cx="9756775" cy="37647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5600"/>
              </a:lnSpc>
              <a:defRPr sz="4800" b="0" i="0">
                <a:latin typeface="Titillium Web" pitchFamily="2" charset="77"/>
              </a:defRPr>
            </a:lvl1pPr>
          </a:lstStyle>
          <a:p>
            <a:r>
              <a:rPr lang="en-US" dirty="0"/>
              <a:t>Click to edit Important </a:t>
            </a:r>
            <a:br>
              <a:rPr lang="en-US" dirty="0"/>
            </a:br>
            <a:r>
              <a:rPr lang="en-US" dirty="0"/>
              <a:t>message style</a:t>
            </a:r>
            <a:endParaRPr lang="hu-H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0320A6-303D-7649-A105-4E2EAB818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1263" y="4998706"/>
            <a:ext cx="9756775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0" i="0" kern="1200" dirty="0" smtClea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28600" lvl="0" indent="-228600" algn="ctr" defTabSz="914400" rtl="0" eaLnBrk="1" latinLnBrk="0" hangingPunct="1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9556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rgbClr val="00A8F7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40441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1 _ Záró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0986" y="3298447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Prezentáló</a:t>
            </a:r>
            <a:r>
              <a:rPr lang="en-US" dirty="0"/>
              <a:t> neve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3969165"/>
            <a:ext cx="3247887" cy="1826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Dátum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58689BF-AD38-5348-97A9-27278992B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2582583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Köszönöm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96492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13" y="2636912"/>
            <a:ext cx="10972800" cy="3672408"/>
          </a:xfrm>
          <a:prstGeom prst="rect">
            <a:avLst/>
          </a:prstGeom>
        </p:spPr>
        <p:txBody>
          <a:bodyPr/>
          <a:lstStyle>
            <a:lvl1pPr marL="287993" indent="-239994">
              <a:lnSpc>
                <a:spcPts val="2933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667"/>
            </a:lvl1pPr>
            <a:lvl2pPr marL="719982" indent="-239994">
              <a:lnSpc>
                <a:spcPts val="2933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667"/>
            </a:lvl2pPr>
            <a:lvl3pPr marL="1103972" indent="-239994">
              <a:lnSpc>
                <a:spcPts val="2933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667"/>
            </a:lvl3pPr>
            <a:lvl4pPr marL="1343966" indent="-239994">
              <a:lnSpc>
                <a:spcPts val="2933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667"/>
            </a:lvl4pPr>
            <a:lvl5pPr marL="1583960" indent="-239994">
              <a:lnSpc>
                <a:spcPts val="2933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667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85" y="1545434"/>
            <a:ext cx="10959008" cy="1019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933"/>
              </a:lnSpc>
              <a:spcBef>
                <a:spcPts val="0"/>
              </a:spcBef>
              <a:buNone/>
              <a:defRPr sz="26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735627" y="562392"/>
            <a:ext cx="8660163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933"/>
              </a:lnSpc>
              <a:spcBef>
                <a:spcPts val="0"/>
              </a:spcBef>
              <a:buNone/>
              <a:defRPr lang="en-US" sz="2667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735627" y="0"/>
            <a:ext cx="8660163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933"/>
              </a:lnSpc>
              <a:spcBef>
                <a:spcPts val="0"/>
              </a:spcBef>
              <a:buNone/>
              <a:defRPr lang="en-US" sz="2667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39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05942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53356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4400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_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731A2-9365-364B-A22A-2DA921395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87720-2830-0141-B408-7C9DE81B9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611DBD-BF99-104D-B030-BBA9AA4A2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2266238"/>
            <a:ext cx="10190162" cy="4079000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200"/>
              </a:lnSpc>
              <a:buClr>
                <a:schemeClr val="accent1"/>
              </a:buClr>
              <a:buFont typeface="Arial" panose="020B0604020202020204" pitchFamily="34" charset="0"/>
              <a:buNone/>
              <a:tabLst/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717550" indent="-260350">
              <a:lnSpc>
                <a:spcPts val="2800"/>
              </a:lnSpc>
              <a:buSzPct val="80000"/>
              <a:buFont typeface="Courier New" panose="02070309020205020404" pitchFamily="49" charset="0"/>
              <a:buChar char="o"/>
              <a:tabLst/>
              <a:defRPr sz="21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19188" indent="-204788">
              <a:lnSpc>
                <a:spcPts val="25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8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3375" indent="-231775">
              <a:lnSpc>
                <a:spcPts val="2200"/>
              </a:lnSpc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tabLst/>
              <a:defRPr sz="16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00250" indent="-1714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859FF77-C729-9741-9FEB-A153178B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178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_ Kieme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1E9B2-BEBC-4D45-BC23-5D8D5EE9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1122" y="10961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Titillium Web SemiBold" pitchFamily="2" charset="77"/>
              </a:defRPr>
            </a:lvl1pPr>
          </a:lstStyle>
          <a:p>
            <a:pPr algn="l"/>
            <a:r>
              <a:rPr lang="hu-HU" dirty="0"/>
              <a:t>Prezentációs Sablon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73B7D-2BE1-D54F-B897-10D89AF0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415" y="10961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latin typeface="Titillium Web SemiBold" pitchFamily="2" charset="77"/>
              </a:defRPr>
            </a:lvl1pPr>
          </a:lstStyle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299220D0-13FD-524C-994A-D80FAA93D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385" y="109617"/>
            <a:ext cx="423044" cy="29901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50BAB2A-A314-C447-96E7-F1CDE9B75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786880"/>
            <a:ext cx="12192000" cy="7112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6C409F56-BFE7-AF42-9369-7EE7B825B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1233953"/>
            <a:ext cx="9756775" cy="37647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5600"/>
              </a:lnSpc>
              <a:defRPr sz="4800" b="0" i="0">
                <a:latin typeface="Titillium Web" pitchFamily="2" charset="77"/>
              </a:defRPr>
            </a:lvl1pPr>
          </a:lstStyle>
          <a:p>
            <a:r>
              <a:rPr lang="en-US" dirty="0"/>
              <a:t>Click to edit Important </a:t>
            </a:r>
            <a:br>
              <a:rPr lang="en-US" dirty="0"/>
            </a:br>
            <a:r>
              <a:rPr lang="en-US" dirty="0"/>
              <a:t>message style</a:t>
            </a:r>
            <a:endParaRPr lang="hu-H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0320A6-303D-7649-A105-4E2EAB818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1263" y="4998706"/>
            <a:ext cx="9756775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0" i="0" kern="1200" dirty="0" smtClea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28600" lvl="0" indent="-228600" algn="ctr" defTabSz="914400" rtl="0" eaLnBrk="1" latinLnBrk="0" hangingPunct="1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5964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_ Szöveg é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CA1B-7C19-9A44-900C-C84FBD6F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899963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F8AAA-39B2-3742-961C-D50373909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02023-57D6-DE41-83F6-E3B9304BF1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34F883-F3C8-0747-B472-B3477EBC4D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67438" y="0"/>
            <a:ext cx="6024562" cy="6858000"/>
          </a:xfrm>
        </p:spPr>
        <p:txBody>
          <a:bodyPr anchor="ctr"/>
          <a:lstStyle>
            <a:lvl1pPr algn="ctr"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Nagy kép beillesztése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7D430C-FE61-194E-8E9D-A3B0BA59C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3279446"/>
            <a:ext cx="5257800" cy="2386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45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38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B963F6C-A02C-0544-B3F2-56D728726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1122" y="109617"/>
            <a:ext cx="4114800" cy="36512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 b="1" i="0">
                <a:solidFill>
                  <a:schemeClr val="tx1"/>
                </a:solidFill>
                <a:latin typeface="Titillium Web SemiBold" pitchFamily="2" charset="77"/>
              </a:defRPr>
            </a:lvl1pPr>
          </a:lstStyle>
          <a:p>
            <a:pPr algn="l"/>
            <a:r>
              <a:rPr lang="hu-HU" dirty="0"/>
              <a:t>Prezentációs Sablon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C2E2FA-D419-7448-9510-5947FBFE6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6415" y="109616"/>
            <a:ext cx="2743200" cy="36512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1" i="0">
                <a:latin typeface="Titillium Web SemiBold" pitchFamily="2" charset="77"/>
              </a:defRPr>
            </a:lvl1pPr>
          </a:lstStyle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577B33-8B06-094F-B465-8A8E48341FF8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098EFC13-292B-894B-9B41-554EC3CE8AD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>
            <a:off x="312385" y="109617"/>
            <a:ext cx="423044" cy="29901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93E0E71-D592-9D4D-A239-5DEE34387BFC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0" y="6786880"/>
            <a:ext cx="12192000" cy="7112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9525D-117C-FC45-AECC-0300DD6D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940675"/>
            <a:ext cx="10190162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Az </a:t>
            </a:r>
            <a:r>
              <a:rPr lang="en-US" dirty="0" err="1"/>
              <a:t>oldal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4169A5-0E75-5A4F-8D04-EAF51D4C8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266238"/>
            <a:ext cx="10190162" cy="407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Folyószöveg</a:t>
            </a:r>
            <a:endParaRPr lang="en-US" dirty="0"/>
          </a:p>
          <a:p>
            <a:pPr lvl="1"/>
            <a:r>
              <a:rPr lang="en-US" dirty="0" err="1"/>
              <a:t>Kiemelt</a:t>
            </a:r>
            <a:r>
              <a:rPr lang="en-US" dirty="0"/>
              <a:t> </a:t>
            </a:r>
            <a:r>
              <a:rPr lang="en-US" dirty="0" err="1"/>
              <a:t>felsorolás</a:t>
            </a:r>
            <a:endParaRPr lang="en-US" dirty="0"/>
          </a:p>
          <a:p>
            <a:pPr lvl="2"/>
            <a:r>
              <a:rPr lang="en-US" dirty="0" err="1"/>
              <a:t>Hosszabb</a:t>
            </a:r>
            <a:r>
              <a:rPr lang="en-US" dirty="0"/>
              <a:t> </a:t>
            </a:r>
            <a:r>
              <a:rPr lang="en-US" dirty="0" err="1"/>
              <a:t>leírás</a:t>
            </a:r>
            <a:endParaRPr lang="en-US" dirty="0"/>
          </a:p>
          <a:p>
            <a:pPr lvl="3"/>
            <a:r>
              <a:rPr lang="en-US" dirty="0" err="1"/>
              <a:t>Hosszabb</a:t>
            </a:r>
            <a:r>
              <a:rPr lang="en-US" dirty="0"/>
              <a:t> </a:t>
            </a:r>
            <a:r>
              <a:rPr lang="en-US" dirty="0" err="1"/>
              <a:t>felsorolás</a:t>
            </a:r>
            <a:endParaRPr lang="en-US" dirty="0"/>
          </a:p>
          <a:p>
            <a:pPr lvl="4"/>
            <a:r>
              <a:rPr lang="en-US" dirty="0" err="1"/>
              <a:t>Forrásmegjelölés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315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2" r:id="rId3"/>
    <p:sldLayoutId id="2147483656" r:id="rId4"/>
    <p:sldLayoutId id="2147483657" r:id="rId5"/>
    <p:sldLayoutId id="2147483658" r:id="rId6"/>
    <p:sldLayoutId id="2147483653" r:id="rId7"/>
    <p:sldLayoutId id="2147483651" r:id="rId8"/>
    <p:sldLayoutId id="2147483659" r:id="rId9"/>
    <p:sldLayoutId id="2147483660" r:id="rId10"/>
    <p:sldLayoutId id="2147483663" r:id="rId11"/>
    <p:sldLayoutId id="2147483661" r:id="rId12"/>
    <p:sldLayoutId id="2147483664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6" r:id="rId20"/>
    <p:sldLayoutId id="2147483707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</p:sldLayoutIdLst>
  <p:hf hdr="0" dt="0"/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Titillium Web Semi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None/>
        <a:defRPr lang="hu-HU" sz="2600" b="0" i="0" u="none" kern="1200" smtClean="0">
          <a:solidFill>
            <a:schemeClr val="tx1"/>
          </a:solidFill>
          <a:effectLst/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1pPr>
      <a:lvl2pPr marL="914400" indent="-457200" algn="l" defTabSz="914400" rtl="0" eaLnBrk="1" latinLnBrk="0" hangingPunct="1">
        <a:lnSpc>
          <a:spcPts val="22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600" b="1" i="0" u="none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lang="en-US" sz="1600" b="0" i="0" u="none" kern="1200" dirty="0" smtClean="0">
          <a:solidFill>
            <a:schemeClr val="tx1"/>
          </a:solidFill>
          <a:effectLst/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lang="hu-HU" sz="1600" b="0" i="0" u="none" kern="1200" dirty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1" i="0" u="none" kern="1200">
          <a:solidFill>
            <a:schemeClr val="bg2"/>
          </a:solidFill>
          <a:latin typeface="Lato Semibold" panose="020F0502020204030203" pitchFamily="34" charset="0"/>
          <a:ea typeface="Lato Semibold" panose="020F0502020204030203" pitchFamily="34" charset="0"/>
          <a:cs typeface="Lato Semibold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pos="756" userDrawn="1">
          <p15:clr>
            <a:srgbClr val="F26B43"/>
          </p15:clr>
        </p15:guide>
        <p15:guide id="4" pos="1481" userDrawn="1">
          <p15:clr>
            <a:srgbClr val="F26B43"/>
          </p15:clr>
        </p15:guide>
        <p15:guide id="5" pos="6902" userDrawn="1">
          <p15:clr>
            <a:srgbClr val="F26B43"/>
          </p15:clr>
        </p15:guide>
        <p15:guide id="6" pos="6199" userDrawn="1">
          <p15:clr>
            <a:srgbClr val="F26B43"/>
          </p15:clr>
        </p15:guide>
        <p15:guide id="7" pos="7197" userDrawn="1">
          <p15:clr>
            <a:srgbClr val="F26B43"/>
          </p15:clr>
        </p15:guide>
        <p15:guide id="8" pos="7491" userDrawn="1">
          <p15:clr>
            <a:srgbClr val="F26B43"/>
          </p15:clr>
        </p15:guide>
        <p15:guide id="9" pos="2184" userDrawn="1">
          <p15:clr>
            <a:srgbClr val="F26B43"/>
          </p15:clr>
        </p15:guide>
        <p15:guide id="10" pos="2298" userDrawn="1">
          <p15:clr>
            <a:srgbClr val="F26B43"/>
          </p15:clr>
        </p15:guide>
        <p15:guide id="11" pos="2978" userDrawn="1">
          <p15:clr>
            <a:srgbClr val="F26B43"/>
          </p15:clr>
        </p15:guide>
        <p15:guide id="12" pos="3092" userDrawn="1">
          <p15:clr>
            <a:srgbClr val="F26B43"/>
          </p15:clr>
        </p15:guide>
        <p15:guide id="13" pos="3795" userDrawn="1">
          <p15:clr>
            <a:srgbClr val="F26B43"/>
          </p15:clr>
        </p15:guide>
        <p15:guide id="14" pos="3908" userDrawn="1">
          <p15:clr>
            <a:srgbClr val="F26B43"/>
          </p15:clr>
        </p15:guide>
        <p15:guide id="15" pos="4588" userDrawn="1">
          <p15:clr>
            <a:srgbClr val="F26B43"/>
          </p15:clr>
        </p15:guide>
        <p15:guide id="16" pos="4702" userDrawn="1">
          <p15:clr>
            <a:srgbClr val="F26B43"/>
          </p15:clr>
        </p15:guide>
        <p15:guide id="17" pos="5382" userDrawn="1">
          <p15:clr>
            <a:srgbClr val="F26B43"/>
          </p15:clr>
        </p15:guide>
        <p15:guide id="18" pos="5496" userDrawn="1">
          <p15:clr>
            <a:srgbClr val="F26B43"/>
          </p15:clr>
        </p15:guide>
        <p15:guide id="19" orient="horz" pos="595" userDrawn="1">
          <p15:clr>
            <a:srgbClr val="F26B43"/>
          </p15:clr>
        </p15:guide>
        <p15:guide id="20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fgh@nmhh.hu" TargetMode="External"/><Relationship Id="rId2" Type="http://schemas.openxmlformats.org/officeDocument/2006/relationships/hyperlink" Target="mailto:narfahu@nmhh.hu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drilla.attila@nmhh.h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u.int/dms_pub/itu-r/oth/0c/0a/R0C0A00000C0027PDFE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8282" y="2512320"/>
            <a:ext cx="8156706" cy="1606736"/>
          </a:xfrm>
        </p:spPr>
        <p:txBody>
          <a:bodyPr/>
          <a:lstStyle/>
          <a:p>
            <a:pPr algn="ctr"/>
            <a:r>
              <a:rPr lang="hu-HU" b="1" dirty="0" smtClean="0"/>
              <a:t>A  rádiótávközlési világértekezletek (WRC) hatása a szövetségi frekvenciagazdálkodásra </a:t>
            </a:r>
            <a:endParaRPr lang="hu-HU" b="1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5"/>
          </p:nvPr>
        </p:nvSpPr>
        <p:spPr>
          <a:xfrm>
            <a:off x="636453" y="5006194"/>
            <a:ext cx="6979619" cy="643203"/>
          </a:xfrm>
        </p:spPr>
        <p:txBody>
          <a:bodyPr>
            <a:noAutofit/>
          </a:bodyPr>
          <a:lstStyle/>
          <a:p>
            <a:r>
              <a:rPr lang="hu-HU" sz="2400" dirty="0" smtClean="0"/>
              <a:t>Balogh János ezredes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400" dirty="0" smtClean="0"/>
              <a:t>NMHH védelmi és </a:t>
            </a:r>
            <a:r>
              <a:rPr lang="hu-HU" sz="1400" dirty="0"/>
              <a:t>r</a:t>
            </a:r>
            <a:r>
              <a:rPr lang="hu-HU" sz="1400" dirty="0" smtClean="0"/>
              <a:t>endészeti frekvenciagazdálkodási főosztályvezető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400" dirty="0" smtClean="0"/>
              <a:t>E-mail: balogh.janos@nmhh.hu</a:t>
            </a:r>
            <a:endParaRPr lang="hu-HU" sz="1400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6"/>
          </p:nvPr>
        </p:nvSpPr>
        <p:spPr>
          <a:xfrm>
            <a:off x="636453" y="6035002"/>
            <a:ext cx="6076950" cy="377402"/>
          </a:xfrm>
        </p:spPr>
        <p:txBody>
          <a:bodyPr/>
          <a:lstStyle/>
          <a:p>
            <a:r>
              <a:rPr lang="hu-HU" dirty="0" smtClean="0"/>
              <a:t>2019. </a:t>
            </a:r>
            <a:r>
              <a:rPr lang="hu-HU" dirty="0"/>
              <a:t>n</a:t>
            </a:r>
            <a:r>
              <a:rPr lang="hu-HU" dirty="0" smtClean="0"/>
              <a:t>ovember 14.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50841" y="595694"/>
            <a:ext cx="6883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“KOMMUNIKÁCIÓ </a:t>
            </a:r>
            <a:r>
              <a:rPr lang="hu-HU" sz="2000" dirty="0" smtClean="0">
                <a:solidFill>
                  <a:schemeClr val="bg1"/>
                </a:solidFill>
              </a:rPr>
              <a:t>2019”</a:t>
            </a: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NEMZETKÖZI </a:t>
            </a:r>
            <a:r>
              <a:rPr lang="hu-HU" sz="2000" dirty="0">
                <a:solidFill>
                  <a:schemeClr val="bg1"/>
                </a:solidFill>
              </a:rPr>
              <a:t>TUDOMÁNYOS-SZAKMAI </a:t>
            </a:r>
            <a:r>
              <a:rPr lang="hu-HU" sz="2000" dirty="0" smtClean="0">
                <a:solidFill>
                  <a:schemeClr val="bg1"/>
                </a:solidFill>
              </a:rPr>
              <a:t>KONFERENCIA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/>
          <p:nvPr/>
        </p:nvPicPr>
        <p:blipFill rotWithShape="1">
          <a:blip r:embed="rId2"/>
          <a:srcRect l="23644" r="23942"/>
          <a:stretch/>
        </p:blipFill>
        <p:spPr bwMode="auto">
          <a:xfrm>
            <a:off x="8292663" y="3110541"/>
            <a:ext cx="3469164" cy="3287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2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10</a:t>
            </a:fld>
            <a:endParaRPr lang="hu-HU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/>
          </p:nvPr>
        </p:nvGraphicFramePr>
        <p:xfrm>
          <a:off x="364011" y="983724"/>
          <a:ext cx="11463979" cy="489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992">
                <a:tc>
                  <a:txBody>
                    <a:bodyPr/>
                    <a:lstStyle/>
                    <a:p>
                      <a:pPr algn="ctr"/>
                      <a:r>
                        <a:rPr lang="hu-HU" cap="all" baseline="0" dirty="0" smtClean="0">
                          <a:solidFill>
                            <a:schemeClr val="tx1"/>
                          </a:solidFill>
                          <a:latin typeface="Titillium Web SemiBold" panose="020B0604020202020204" charset="-18"/>
                          <a:ea typeface="Lato Light" panose="020B0604020202020204" charset="0"/>
                          <a:cs typeface="Lato Light" panose="020B0604020202020204" charset="0"/>
                        </a:rPr>
                        <a:t>Napirendi pont (téma)</a:t>
                      </a:r>
                      <a:endParaRPr lang="hu-HU" cap="all" baseline="0" dirty="0">
                        <a:solidFill>
                          <a:schemeClr val="tx1"/>
                        </a:solidFill>
                        <a:latin typeface="Titillium Web SemiBold" panose="020B0604020202020204" charset="-18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cap="all" baseline="0" dirty="0" smtClean="0">
                          <a:solidFill>
                            <a:schemeClr val="tx1"/>
                          </a:solidFill>
                          <a:latin typeface="Titillium Web SemiBold" panose="020B0604020202020204" charset="-18"/>
                          <a:ea typeface="Lato Light" panose="020B0604020202020204" charset="0"/>
                          <a:cs typeface="Lato Light" panose="020B0604020202020204" charset="0"/>
                        </a:rPr>
                        <a:t>NATO álláspont</a:t>
                      </a:r>
                      <a:endParaRPr lang="hu-HU" cap="all" baseline="0" dirty="0">
                        <a:solidFill>
                          <a:schemeClr val="tx1"/>
                        </a:solidFill>
                        <a:latin typeface="Titillium Web SemiBold" panose="020B0604020202020204" charset="-18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50">
                <a:tc>
                  <a:txBody>
                    <a:bodyPr/>
                    <a:lstStyle/>
                    <a:p>
                      <a:r>
                        <a:rPr lang="hu-HU" b="1" smtClean="0">
                          <a:solidFill>
                            <a:schemeClr val="bg1"/>
                          </a:solidFill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9.1.3 </a:t>
                      </a:r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(NGSO FSS) </a:t>
                      </a:r>
                      <a:endParaRPr lang="hu-HU" b="1" dirty="0">
                        <a:solidFill>
                          <a:schemeClr val="bg1"/>
                        </a:solidFill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Az RR módosítását nem támogatja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a 4500-4800 MHz vonatkozásában, míg a </a:t>
                      </a:r>
                      <a:r>
                        <a:rPr lang="en-US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3700-4200 MHz 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és </a:t>
                      </a:r>
                      <a:r>
                        <a:rPr lang="en-US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5925-6425 MHz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sávokat </a:t>
                      </a:r>
                      <a:r>
                        <a:rPr lang="hu-HU" baseline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figyelemmel kíséri.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992">
                <a:tc>
                  <a:txBody>
                    <a:bodyPr/>
                    <a:lstStyle/>
                    <a:p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9.1.4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(</a:t>
                      </a:r>
                      <a:r>
                        <a:rPr lang="hu-HU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SoV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)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Az RR módosítását nem támogatja.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150">
                <a:tc>
                  <a:txBody>
                    <a:bodyPr/>
                    <a:lstStyle/>
                    <a:p>
                      <a:r>
                        <a:rPr lang="hu-HU" b="1" smtClean="0">
                          <a:solidFill>
                            <a:schemeClr val="bg1"/>
                          </a:solidFill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9.1.5 </a:t>
                      </a:r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(WAS/RLAN FN)</a:t>
                      </a:r>
                      <a:endParaRPr lang="hu-HU" b="1" dirty="0">
                        <a:solidFill>
                          <a:schemeClr val="bg1"/>
                        </a:solidFill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Azt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a végeredményt t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ámogatja, 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ami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az 5250-5350 MHz és 5470-5725 MHz sávban a rádiólokáció szolgálat státuszát, lehetőségeit </a:t>
                      </a:r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nem csökkenti.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150">
                <a:tc>
                  <a:txBody>
                    <a:bodyPr/>
                    <a:lstStyle/>
                    <a:p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9.1.6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(WPT-EV)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Az RR módosítását </a:t>
                      </a:r>
                      <a:r>
                        <a:rPr lang="pt-BR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nem támogatja.</a:t>
                      </a:r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 90 kHz feletti sáv használatát </a:t>
                      </a:r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nem</a:t>
                      </a:r>
                      <a:r>
                        <a:rPr lang="hu-HU" baseline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támogatja.</a:t>
                      </a:r>
                      <a:endParaRPr lang="pt-BR" dirty="0" smtClean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92">
                <a:tc>
                  <a:txBody>
                    <a:bodyPr/>
                    <a:lstStyle/>
                    <a:p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9.1.7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(SES)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NOC</a:t>
                      </a:r>
                      <a:endParaRPr lang="pt-BR" dirty="0" smtClean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992">
                <a:tc>
                  <a:txBody>
                    <a:bodyPr/>
                    <a:lstStyle/>
                    <a:p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9.1.8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(MTC - M2M\</a:t>
                      </a:r>
                      <a:r>
                        <a:rPr lang="hu-HU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IoT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)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NOC</a:t>
                      </a:r>
                      <a:endParaRPr lang="pt-BR" dirty="0" smtClean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150">
                <a:tc>
                  <a:txBody>
                    <a:bodyPr/>
                    <a:lstStyle/>
                    <a:p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9.1.9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(FSS)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Támogatja további 1 </a:t>
                      </a:r>
                      <a:r>
                        <a:rPr lang="hu-HU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spektrum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allokálását GSO FSS (Föld-űr irány) számára </a:t>
                      </a:r>
                      <a:r>
                        <a:rPr lang="hu-HU" baseline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az 51.4-52.4 </a:t>
                      </a:r>
                      <a:r>
                        <a:rPr lang="hu-HU" baseline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</a:t>
                      </a:r>
                      <a:r>
                        <a:rPr lang="hu-HU" baseline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sávban. 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992">
                <a:tc>
                  <a:txBody>
                    <a:bodyPr/>
                    <a:lstStyle/>
                    <a:p>
                      <a:r>
                        <a:rPr lang="hu-HU" b="1" smtClean="0">
                          <a:solidFill>
                            <a:schemeClr val="bg1"/>
                          </a:solidFill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9.2 (5.441B </a:t>
                      </a:r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FN)</a:t>
                      </a:r>
                      <a:endParaRPr lang="hu-HU" b="1" dirty="0">
                        <a:solidFill>
                          <a:schemeClr val="bg1"/>
                        </a:solidFill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NOC (4800-4990 MHz sávban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az </a:t>
                      </a:r>
                      <a:r>
                        <a:rPr lang="hu-HU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IMT-re</a:t>
                      </a:r>
                      <a:r>
                        <a:rPr lang="hu-HU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vonatkozó </a:t>
                      </a:r>
                      <a:r>
                        <a:rPr lang="hu-HU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pfd</a:t>
                      </a:r>
                      <a:r>
                        <a:rPr lang="hu-HU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-re….)</a:t>
                      </a:r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992">
                <a:tc>
                  <a:txBody>
                    <a:bodyPr/>
                    <a:lstStyle/>
                    <a:p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788" y="189690"/>
            <a:ext cx="2072820" cy="1079086"/>
          </a:xfrm>
          <a:prstGeom prst="rect">
            <a:avLst/>
          </a:prstGeom>
        </p:spPr>
      </p:pic>
      <p:sp>
        <p:nvSpPr>
          <p:cNvPr id="5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978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11</a:t>
            </a:fld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/>
          <p:nvPr/>
        </p:nvPicPr>
        <p:blipFill>
          <a:blip r:embed="rId2"/>
          <a:stretch>
            <a:fillRect/>
          </a:stretch>
        </p:blipFill>
        <p:spPr>
          <a:xfrm>
            <a:off x="464457" y="1320800"/>
            <a:ext cx="11323829" cy="513805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153263" y="498766"/>
            <a:ext cx="6966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38. Rádiótávközlési Világértekezlet</a:t>
            </a:r>
          </a:p>
          <a:p>
            <a:pPr algn="ctr"/>
            <a:r>
              <a:rPr lang="hu-HU" sz="2400" dirty="0" err="1" smtClean="0"/>
              <a:t>Sharm</a:t>
            </a:r>
            <a:r>
              <a:rPr lang="hu-HU" sz="2400" dirty="0" smtClean="0"/>
              <a:t> El-</a:t>
            </a:r>
            <a:r>
              <a:rPr lang="hu-HU" sz="2400" dirty="0" err="1" smtClean="0"/>
              <a:t>Sheikh</a:t>
            </a:r>
            <a:r>
              <a:rPr lang="hu-HU" sz="2400" dirty="0" smtClean="0"/>
              <a:t> 2019.10.28 – 2019.11.22.</a:t>
            </a:r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74" y="109617"/>
            <a:ext cx="2914141" cy="993734"/>
          </a:xfrm>
          <a:prstGeom prst="rect">
            <a:avLst/>
          </a:prstGeom>
        </p:spPr>
      </p:pic>
      <p:sp>
        <p:nvSpPr>
          <p:cNvPr id="10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184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35054" y="1671872"/>
            <a:ext cx="11385838" cy="283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4613" indent="-1344613">
              <a:lnSpc>
                <a:spcPts val="32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hu-HU" sz="28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SZAKMAI BIZOTTSÁGOK:</a:t>
            </a:r>
          </a:p>
          <a:p>
            <a:pPr marL="1344613" indent="-1344613">
              <a:lnSpc>
                <a:spcPts val="32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hu-HU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COM-4</a:t>
            </a:r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hu-HU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– FÖLDI MOZGÓ, ÁLLANDÓHELYŰ, LÉGI RÁDIÓNAVIGÁCIÓ, AMATŐR, </a:t>
            </a:r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TENGERI SZOLGÁLATOK</a:t>
            </a:r>
          </a:p>
          <a:p>
            <a:pPr>
              <a:lnSpc>
                <a:spcPts val="32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hu-HU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COM-5</a:t>
            </a:r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hu-HU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– MŰHOLDAS </a:t>
            </a:r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TÉMÁK</a:t>
            </a:r>
          </a:p>
          <a:p>
            <a:pPr>
              <a:lnSpc>
                <a:spcPts val="32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hu-HU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COM-6</a:t>
            </a:r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hu-HU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– ÁLTALÁNOS SZABÁLYOZÁSI KÉRDÉSEK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773936" y="4551190"/>
            <a:ext cx="995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Fontos katonai érdek</a:t>
            </a:r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</a:t>
            </a:r>
          </a:p>
          <a:p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47-68 MHz	5.164 lábjegyzetbe Magyarország felvétele</a:t>
            </a:r>
          </a:p>
          <a:p>
            <a:endParaRPr lang="hu-HU" sz="2400" dirty="0" smtClean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Járulékos felosztás a földi mozgó szolgálat részére elsődleges jelleggel az eddigi másodlagossal szemben.</a:t>
            </a:r>
            <a:endParaRPr lang="hu-HU" sz="2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hu-HU" sz="24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hu-HU" sz="2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367" y="159949"/>
            <a:ext cx="2914141" cy="99373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145871" y="627121"/>
            <a:ext cx="4219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/>
              <a:t>A WRC-19 szervei 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8996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13</a:t>
            </a:fld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hu-HU" dirty="0" smtClean="0"/>
              <a:t>A bejelentkezés résztvevői:</a:t>
            </a:r>
          </a:p>
          <a:p>
            <a:pPr algn="ctr"/>
            <a:r>
              <a:rPr lang="hu-HU" dirty="0" smtClean="0">
                <a:latin typeface="+mn-lt"/>
              </a:rPr>
              <a:t>Mr. </a:t>
            </a:r>
            <a:r>
              <a:rPr lang="hu-HU" dirty="0" err="1">
                <a:latin typeface="+mn-lt"/>
              </a:rPr>
              <a:t>Gerard</a:t>
            </a:r>
            <a:r>
              <a:rPr lang="hu-HU" dirty="0" smtClean="0">
                <a:latin typeface="+mn-lt"/>
              </a:rPr>
              <a:t> ELZINGA</a:t>
            </a:r>
            <a:r>
              <a:rPr lang="hu-HU" dirty="0" smtClean="0"/>
              <a:t>, NLD CIV </a:t>
            </a:r>
          </a:p>
          <a:p>
            <a:pPr algn="ctr"/>
            <a:r>
              <a:rPr lang="hu-HU" dirty="0" err="1" smtClean="0"/>
              <a:t>Staff</a:t>
            </a:r>
            <a:r>
              <a:rPr lang="hu-HU" dirty="0" smtClean="0"/>
              <a:t> </a:t>
            </a:r>
            <a:r>
              <a:rPr lang="hu-HU" dirty="0" err="1"/>
              <a:t>C</a:t>
            </a:r>
            <a:r>
              <a:rPr lang="hu-HU" dirty="0" err="1" smtClean="0"/>
              <a:t>o-chairman</a:t>
            </a:r>
            <a:r>
              <a:rPr lang="hu-HU" dirty="0" smtClean="0"/>
              <a:t> of NATO </a:t>
            </a:r>
            <a:r>
              <a:rPr lang="hu-HU" dirty="0" err="1" smtClean="0"/>
              <a:t>Spectrum</a:t>
            </a:r>
            <a:r>
              <a:rPr lang="hu-HU" dirty="0" smtClean="0"/>
              <a:t> </a:t>
            </a:r>
            <a:r>
              <a:rPr lang="hu-HU" dirty="0" err="1" smtClean="0"/>
              <a:t>Capability</a:t>
            </a:r>
            <a:r>
              <a:rPr lang="hu-HU" dirty="0" smtClean="0"/>
              <a:t> Panel (CaP3) </a:t>
            </a:r>
          </a:p>
          <a:p>
            <a:pPr algn="ctr"/>
            <a:r>
              <a:rPr lang="hu-HU" dirty="0" smtClean="0">
                <a:latin typeface="+mn-lt"/>
              </a:rPr>
              <a:t>Mr</a:t>
            </a:r>
            <a:r>
              <a:rPr lang="hu-HU" dirty="0" smtClean="0"/>
              <a:t>. </a:t>
            </a:r>
            <a:r>
              <a:rPr lang="hu-HU" dirty="0">
                <a:latin typeface="+mn-lt"/>
              </a:rPr>
              <a:t>Dietmar</a:t>
            </a:r>
            <a:r>
              <a:rPr lang="hu-HU" dirty="0" smtClean="0"/>
              <a:t> </a:t>
            </a:r>
            <a:r>
              <a:rPr lang="hu-HU" dirty="0" smtClean="0">
                <a:latin typeface="+mn-lt"/>
              </a:rPr>
              <a:t>POPLAWSKI</a:t>
            </a:r>
            <a:r>
              <a:rPr lang="hu-HU" dirty="0" smtClean="0"/>
              <a:t>, DEU CIV </a:t>
            </a:r>
          </a:p>
          <a:p>
            <a:pPr algn="ctr"/>
            <a:r>
              <a:rPr lang="hu-HU" dirty="0" err="1" smtClean="0"/>
              <a:t>Staff</a:t>
            </a:r>
            <a:r>
              <a:rPr lang="hu-HU" dirty="0" smtClean="0"/>
              <a:t> Vice </a:t>
            </a:r>
            <a:r>
              <a:rPr lang="hu-HU" dirty="0" err="1" smtClean="0"/>
              <a:t>Chairman</a:t>
            </a:r>
            <a:r>
              <a:rPr lang="hu-HU" dirty="0" smtClean="0"/>
              <a:t> of NATO civ-</a:t>
            </a:r>
            <a:r>
              <a:rPr lang="hu-HU" dirty="0" err="1" smtClean="0"/>
              <a:t>mil</a:t>
            </a:r>
            <a:r>
              <a:rPr lang="hu-HU" dirty="0" smtClean="0"/>
              <a:t> CaP3 </a:t>
            </a:r>
          </a:p>
          <a:p>
            <a:pPr algn="ctr"/>
            <a:r>
              <a:rPr lang="hu-HU" dirty="0" err="1" smtClean="0">
                <a:latin typeface="+mn-lt"/>
              </a:rPr>
              <a:t>LtCol</a:t>
            </a:r>
            <a:r>
              <a:rPr lang="hu-HU" dirty="0" smtClean="0"/>
              <a:t>. </a:t>
            </a:r>
            <a:r>
              <a:rPr lang="hu-HU" dirty="0">
                <a:latin typeface="+mn-lt"/>
              </a:rPr>
              <a:t>Attila</a:t>
            </a:r>
            <a:r>
              <a:rPr lang="hu-HU" dirty="0" smtClean="0"/>
              <a:t> </a:t>
            </a:r>
            <a:r>
              <a:rPr lang="hu-HU" dirty="0">
                <a:latin typeface="+mn-lt"/>
              </a:rPr>
              <a:t>DRILLA</a:t>
            </a:r>
            <a:r>
              <a:rPr lang="hu-HU" dirty="0" smtClean="0"/>
              <a:t>, </a:t>
            </a:r>
          </a:p>
          <a:p>
            <a:pPr algn="ctr"/>
            <a:r>
              <a:rPr lang="hu-HU" dirty="0" err="1" smtClean="0"/>
              <a:t>Delegate</a:t>
            </a:r>
            <a:r>
              <a:rPr lang="hu-HU" dirty="0" smtClean="0"/>
              <a:t> of Hungary to WRC-19 (NARFA HU)</a:t>
            </a:r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Kapcsolás a WRC-19-re </a:t>
            </a:r>
            <a:r>
              <a:rPr lang="hu-HU" dirty="0" err="1" smtClean="0"/>
              <a:t>Sharm</a:t>
            </a:r>
            <a:r>
              <a:rPr lang="hu-HU" dirty="0" smtClean="0"/>
              <a:t> El-</a:t>
            </a:r>
            <a:r>
              <a:rPr lang="hu-HU" dirty="0" err="1" smtClean="0"/>
              <a:t>Sheikh</a:t>
            </a:r>
            <a:r>
              <a:rPr lang="hu-HU" dirty="0" smtClean="0"/>
              <a:t>-be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330" y="1440131"/>
            <a:ext cx="2072820" cy="10790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808" y="327910"/>
            <a:ext cx="2914141" cy="993734"/>
          </a:xfrm>
          <a:prstGeom prst="rect">
            <a:avLst/>
          </a:prstGeom>
        </p:spPr>
      </p:pic>
      <p:sp>
        <p:nvSpPr>
          <p:cNvPr id="8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766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/>
          <p:nvPr/>
        </p:nvPicPr>
        <p:blipFill>
          <a:blip r:embed="rId2"/>
          <a:stretch>
            <a:fillRect/>
          </a:stretch>
        </p:blipFill>
        <p:spPr>
          <a:xfrm>
            <a:off x="464457" y="1320800"/>
            <a:ext cx="11323829" cy="513805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153263" y="498766"/>
            <a:ext cx="6966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38. Rádiótávközlési Világértekezlet</a:t>
            </a:r>
          </a:p>
          <a:p>
            <a:pPr algn="ctr"/>
            <a:r>
              <a:rPr lang="hu-HU" sz="2400" dirty="0" err="1" smtClean="0"/>
              <a:t>Sharm</a:t>
            </a:r>
            <a:r>
              <a:rPr lang="hu-HU" sz="2400" dirty="0" smtClean="0"/>
              <a:t> El-</a:t>
            </a:r>
            <a:r>
              <a:rPr lang="hu-HU" sz="2400" dirty="0" err="1" smtClean="0"/>
              <a:t>Sheikh</a:t>
            </a:r>
            <a:r>
              <a:rPr lang="hu-HU" sz="2400" dirty="0" smtClean="0"/>
              <a:t> 2019.10.28 – 2019.11.22.</a:t>
            </a:r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74" y="109617"/>
            <a:ext cx="2914141" cy="993734"/>
          </a:xfrm>
          <a:prstGeom prst="rect">
            <a:avLst/>
          </a:prstGeom>
        </p:spPr>
      </p:pic>
      <p:sp>
        <p:nvSpPr>
          <p:cNvPr id="10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088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020" y="2723642"/>
            <a:ext cx="5584420" cy="3989543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585216" y="640080"/>
            <a:ext cx="11082528" cy="200253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 SemiBold" panose="020B0604020202020204" charset="-18"/>
              </a:rPr>
              <a:t>AI 1.1 – </a:t>
            </a:r>
            <a:r>
              <a:rPr kumimoji="0" lang="hu-HU" sz="32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 SemiBold" panose="020B0604020202020204" charset="-18"/>
              </a:rPr>
              <a:t>Rádióamatőr szolgálat</a:t>
            </a:r>
            <a:r>
              <a:rPr lang="hu-HU" sz="3200" u="sng" dirty="0" smtClean="0">
                <a:solidFill>
                  <a:sysClr val="windowText" lastClr="000000"/>
                </a:solidFill>
                <a:latin typeface="Titillium Web SemiBold" panose="020B0604020202020204" charset="-18"/>
              </a:rPr>
              <a:t>, 50-54 MHz</a:t>
            </a:r>
          </a:p>
          <a:p>
            <a:pPr algn="l"/>
            <a:r>
              <a:rPr lang="hu-HU" sz="3200" dirty="0" smtClean="0">
                <a:solidFill>
                  <a:sysClr val="windowText" lastClr="000000"/>
                </a:solidFill>
                <a:latin typeface="Titillium Web SemiBold" panose="020B0604020202020204" charset="-18"/>
              </a:rPr>
              <a:t>CEPT </a:t>
            </a:r>
            <a:r>
              <a:rPr lang="hu-HU" sz="3200" dirty="0">
                <a:solidFill>
                  <a:sysClr val="windowText" lastClr="000000"/>
                </a:solidFill>
                <a:latin typeface="Titillium Web SemiBold" panose="020B0604020202020204" charset="-18"/>
              </a:rPr>
              <a:t>50-52 MHz </a:t>
            </a:r>
            <a:r>
              <a:rPr lang="hu-HU" sz="3200" dirty="0" smtClean="0">
                <a:solidFill>
                  <a:sysClr val="windowText" lastClr="000000"/>
                </a:solidFill>
                <a:latin typeface="Titillium Web SemiBold" panose="020B0604020202020204" charset="-18"/>
              </a:rPr>
              <a:t>másodlagos, </a:t>
            </a: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 SemiBold" panose="020B0604020202020204" charset="-18"/>
              </a:rPr>
              <a:t>50,0-50,5 MHz elsődleges,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 SemiBold" panose="020B0604020202020204" charset="-18"/>
              </a:rPr>
              <a:t>NATO nem ellenzi az 50-52 MHz felosztását, de…..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tillium Web SemiBold" panose="020B0604020202020204" charset="-18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411" y="3594463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66928" y="650868"/>
            <a:ext cx="10908792" cy="1051092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kumimoji="0" sz="3200" b="1" i="0" u="sng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 SemiBold" panose="020B0604020202020204" charset="-18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dirty="0"/>
              <a:t>AI 1.13 – </a:t>
            </a:r>
            <a:r>
              <a:rPr lang="hu-HU" dirty="0"/>
              <a:t>IMT2020 (5G) 6 </a:t>
            </a:r>
            <a:r>
              <a:rPr lang="en-US" dirty="0"/>
              <a:t>GHz </a:t>
            </a:r>
            <a:r>
              <a:rPr lang="hu-HU" dirty="0"/>
              <a:t>felett</a:t>
            </a:r>
            <a:endParaRPr lang="en-US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2" y="1807162"/>
            <a:ext cx="5401524" cy="435901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93" y="2478025"/>
            <a:ext cx="4786043" cy="319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/>
          </p:nvPr>
        </p:nvGraphicFramePr>
        <p:xfrm>
          <a:off x="578808" y="1633270"/>
          <a:ext cx="11159999" cy="44930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6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83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Elsődleges mozgószolgálati felosztás jelenleg is (csak</a:t>
                      </a:r>
                      <a:r>
                        <a:rPr lang="hu-HU" sz="2400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IMT azonosítás szükséges)</a:t>
                      </a:r>
                      <a:endParaRPr lang="hu-HU" sz="2400" dirty="0" smtClean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 anchor="ctr">
                    <a:solidFill>
                      <a:srgbClr val="00A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Mozgószolgálati</a:t>
                      </a:r>
                      <a:r>
                        <a:rPr lang="hu-HU" sz="2400" baseline="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felosztás is szükséges</a:t>
                      </a:r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 anchor="ctr">
                    <a:solidFill>
                      <a:srgbClr val="00A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24,25-27,5 GHz  </a:t>
                      </a:r>
                      <a:endParaRPr lang="hu-HU" sz="2400" kern="1200" dirty="0" smtClean="0">
                        <a:solidFill>
                          <a:schemeClr val="dk1"/>
                        </a:solidFill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31,8-33,4 </a:t>
                      </a:r>
                      <a:r>
                        <a:rPr lang="hu-HU" sz="2400" kern="1200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         </a:t>
                      </a:r>
                      <a:r>
                        <a:rPr lang="hu-HU" sz="2400" b="1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NOC</a:t>
                      </a:r>
                      <a:endParaRPr lang="hu-HU" sz="2400" b="1" kern="1200" dirty="0" smtClean="0">
                        <a:solidFill>
                          <a:schemeClr val="dk1"/>
                        </a:solidFill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37-40,5 GHz</a:t>
                      </a:r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40,5-42,5 </a:t>
                      </a:r>
                      <a:r>
                        <a:rPr lang="hu-HU" sz="2400" kern="1200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  </a:t>
                      </a:r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42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,</a:t>
                      </a:r>
                      <a:r>
                        <a:rPr lang="en-GB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5-43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,</a:t>
                      </a:r>
                      <a:r>
                        <a:rPr lang="en-GB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5 GHz</a:t>
                      </a:r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47-47,2 </a:t>
                      </a:r>
                      <a:r>
                        <a:rPr lang="hu-HU" sz="2400" kern="1200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            </a:t>
                      </a:r>
                      <a:r>
                        <a:rPr lang="hu-HU" sz="2400" b="1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NOC</a:t>
                      </a:r>
                      <a:endParaRPr lang="hu-HU" sz="2400" b="1" kern="1200" dirty="0" smtClean="0">
                        <a:solidFill>
                          <a:schemeClr val="dk1"/>
                        </a:solidFill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45,5-47 GHz</a:t>
                      </a:r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47,2-50,2 GHz</a:t>
                      </a:r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50, 4-52,6 GHz</a:t>
                      </a:r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66-76 </a:t>
                      </a:r>
                      <a:r>
                        <a:rPr lang="hu-HU" sz="2400" kern="1200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GHz-ből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71-76 </a:t>
                      </a:r>
                      <a:r>
                        <a:rPr lang="hu-HU" sz="2400" kern="1200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   </a:t>
                      </a:r>
                      <a:r>
                        <a:rPr lang="hu-HU" sz="2400" b="1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NOC</a:t>
                      </a:r>
                      <a:endParaRPr lang="hu-HU" sz="2400" b="1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8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81-86 </a:t>
                      </a:r>
                      <a:r>
                        <a:rPr lang="hu-HU" sz="2400" kern="1200" dirty="0" err="1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GHz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                              </a:t>
                      </a:r>
                      <a:r>
                        <a:rPr lang="hu-HU" sz="2400" b="1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NOC</a:t>
                      </a:r>
                      <a:r>
                        <a:rPr lang="hu-HU" sz="2400" kern="1200" dirty="0" smtClean="0"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               </a:t>
                      </a:r>
                      <a:endParaRPr lang="hu-HU" sz="2400" dirty="0" smtClean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2400" dirty="0"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itle 2"/>
          <p:cNvSpPr txBox="1">
            <a:spLocks/>
          </p:cNvSpPr>
          <p:nvPr/>
        </p:nvSpPr>
        <p:spPr>
          <a:xfrm>
            <a:off x="566928" y="650868"/>
            <a:ext cx="10908792" cy="105109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Aft>
                <a:spcPts val="1800"/>
              </a:spcAft>
              <a:defRPr/>
            </a:pPr>
            <a:r>
              <a:rPr lang="en-US" sz="3200" u="sng" dirty="0">
                <a:solidFill>
                  <a:sysClr val="windowText" lastClr="000000"/>
                </a:solidFill>
                <a:latin typeface="Titillium Web SemiBold" panose="020B0604020202020204" charset="-18"/>
              </a:rPr>
              <a:t>AI 1.13 – </a:t>
            </a:r>
            <a:r>
              <a:rPr lang="hu-HU" sz="3200" u="sng" dirty="0">
                <a:solidFill>
                  <a:sysClr val="windowText" lastClr="000000"/>
                </a:solidFill>
                <a:latin typeface="Titillium Web SemiBold" panose="020B0604020202020204" charset="-18"/>
              </a:rPr>
              <a:t>IMT2020 (5G) 6 </a:t>
            </a:r>
            <a:r>
              <a:rPr lang="en-US" sz="3200" u="sng" dirty="0">
                <a:solidFill>
                  <a:sysClr val="windowText" lastClr="000000"/>
                </a:solidFill>
                <a:latin typeface="Titillium Web SemiBold" panose="020B0604020202020204" charset="-18"/>
              </a:rPr>
              <a:t>GHz </a:t>
            </a:r>
            <a:r>
              <a:rPr lang="hu-HU" sz="3200" u="sng" dirty="0">
                <a:solidFill>
                  <a:sysClr val="windowText" lastClr="000000"/>
                </a:solidFill>
                <a:latin typeface="Titillium Web SemiBold" panose="020B0604020202020204" charset="-18"/>
              </a:rPr>
              <a:t>felett</a:t>
            </a:r>
            <a:endParaRPr lang="en-US" sz="3200" u="sng" dirty="0">
              <a:solidFill>
                <a:sysClr val="windowText" lastClr="000000"/>
              </a:solidFill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398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709016" y="667286"/>
            <a:ext cx="3122971" cy="1308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FN </a:t>
            </a:r>
            <a:r>
              <a:rPr lang="en-US" sz="3200" b="1" u="sng" dirty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5.441 </a:t>
            </a:r>
            <a:r>
              <a:rPr lang="en-US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B</a:t>
            </a:r>
            <a:endParaRPr lang="hu-HU" sz="3200" b="1" u="sng" dirty="0" smtClean="0">
              <a:solidFill>
                <a:sysClr val="windowText" lastClr="000000"/>
              </a:solidFill>
              <a:latin typeface="Titillium Web SemiBold" panose="020B0604020202020204" charset="-18"/>
              <a:ea typeface="+mj-ea"/>
              <a:cs typeface="+mj-cs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hu-HU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4800-4990 MHz</a:t>
            </a:r>
            <a:endParaRPr lang="hu-HU" sz="3200" b="1" u="sng" dirty="0">
              <a:solidFill>
                <a:sysClr val="windowText" lastClr="000000"/>
              </a:solidFill>
              <a:latin typeface="Titillium Web SemiBold" panose="020B0604020202020204" charset="-18"/>
              <a:ea typeface="+mj-ea"/>
              <a:cs typeface="+mj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7" y="2139696"/>
            <a:ext cx="5706351" cy="4303962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7701225" y="667286"/>
            <a:ext cx="3129383" cy="1308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FN 5.4</a:t>
            </a:r>
            <a:r>
              <a:rPr lang="hu-HU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29</a:t>
            </a:r>
            <a:r>
              <a:rPr lang="en-US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 B</a:t>
            </a:r>
            <a:endParaRPr lang="hu-HU" sz="3200" b="1" u="sng" dirty="0" smtClean="0">
              <a:solidFill>
                <a:sysClr val="windowText" lastClr="000000"/>
              </a:solidFill>
              <a:latin typeface="Titillium Web SemiBold" panose="020B0604020202020204" charset="-18"/>
              <a:ea typeface="+mj-ea"/>
              <a:cs typeface="+mj-cs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hu-HU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3300-3400 MHz</a:t>
            </a:r>
            <a:endParaRPr lang="hu-HU" sz="3200" b="1" u="sng" dirty="0">
              <a:solidFill>
                <a:sysClr val="windowText" lastClr="000000"/>
              </a:solidFill>
              <a:latin typeface="Titillium Web SemiBold" panose="020B0604020202020204" charset="-18"/>
              <a:ea typeface="+mj-ea"/>
              <a:cs typeface="+mj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25" y="1975336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19</a:t>
            </a:fld>
            <a:endParaRPr lang="hu-HU"/>
          </a:p>
        </p:txBody>
      </p:sp>
      <p:pic>
        <p:nvPicPr>
          <p:cNvPr id="8" name="Picture 2" descr="Afbeeldingsresultaat voor patriot rad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322" y="3665317"/>
            <a:ext cx="4404293" cy="29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3"/>
          <p:cNvSpPr/>
          <p:nvPr/>
        </p:nvSpPr>
        <p:spPr>
          <a:xfrm>
            <a:off x="4843924" y="1971212"/>
            <a:ext cx="34034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5250-5350 MHz – NOC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5350-5470 MHz – NOC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5850-5950 MHz – NOC</a:t>
            </a:r>
          </a:p>
        </p:txBody>
      </p:sp>
      <p:sp>
        <p:nvSpPr>
          <p:cNvPr id="10" name="Rectangle 14"/>
          <p:cNvSpPr/>
          <p:nvPr/>
        </p:nvSpPr>
        <p:spPr>
          <a:xfrm>
            <a:off x="4907214" y="4718249"/>
            <a:ext cx="23775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5150-5250 MHz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5725-5850 MHz</a:t>
            </a:r>
          </a:p>
        </p:txBody>
      </p:sp>
      <p:sp>
        <p:nvSpPr>
          <p:cNvPr id="2" name="Téglalap 1"/>
          <p:cNvSpPr/>
          <p:nvPr/>
        </p:nvSpPr>
        <p:spPr>
          <a:xfrm>
            <a:off x="1" y="62341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200" b="1" u="sng" dirty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AI 1.16 – </a:t>
            </a:r>
            <a:r>
              <a:rPr lang="hu-HU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WAS / </a:t>
            </a:r>
            <a:r>
              <a:rPr lang="en-US" sz="3200" b="1" u="sng" dirty="0" smtClean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RLAN </a:t>
            </a:r>
            <a:r>
              <a:rPr lang="en-US" sz="3200" b="1" u="sng" dirty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5GHz</a:t>
            </a:r>
            <a:r>
              <a:rPr lang="hu-HU" sz="3200" b="1" u="sng" dirty="0">
                <a:solidFill>
                  <a:sysClr val="windowText" lastClr="000000"/>
                </a:solidFill>
                <a:latin typeface="Titillium Web SemiBold" panose="020B0604020202020204" charset="-18"/>
                <a:ea typeface="+mj-ea"/>
                <a:cs typeface="+mj-cs"/>
              </a:rPr>
              <a:t> (5 150 MHz és 5 925 MHz)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64" y="1453757"/>
            <a:ext cx="4797968" cy="32006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658" y="1349621"/>
            <a:ext cx="2249619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2</a:t>
            </a:fld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3"/>
          </p:nvPr>
        </p:nvSpPr>
        <p:spPr>
          <a:xfrm>
            <a:off x="821122" y="1282383"/>
            <a:ext cx="9756775" cy="477838"/>
          </a:xfrm>
        </p:spPr>
        <p:txBody>
          <a:bodyPr/>
          <a:lstStyle/>
          <a:p>
            <a:pPr algn="l"/>
            <a:r>
              <a:rPr lang="hu-HU" sz="3200" u="sng" dirty="0" smtClean="0">
                <a:solidFill>
                  <a:schemeClr val="tx1"/>
                </a:solidFill>
              </a:rPr>
              <a:t>Tartalomjegyzék:</a:t>
            </a:r>
            <a:endParaRPr lang="hu-HU" sz="3200" u="sng" dirty="0">
              <a:solidFill>
                <a:schemeClr val="tx1"/>
              </a:solidFill>
            </a:endParaRPr>
          </a:p>
        </p:txBody>
      </p:sp>
      <p:sp>
        <p:nvSpPr>
          <p:cNvPr id="6" name="Szöveg helye 4"/>
          <p:cNvSpPr txBox="1">
            <a:spLocks/>
          </p:cNvSpPr>
          <p:nvPr/>
        </p:nvSpPr>
        <p:spPr>
          <a:xfrm>
            <a:off x="821122" y="2022012"/>
            <a:ext cx="9756775" cy="477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400" b="0" i="0" u="none" kern="1200" dirty="0" smtClean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-4572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b="0" i="0" u="none" kern="1200" dirty="0" smtClean="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hu-HU" sz="1600" b="0" i="0" u="none" kern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3200" dirty="0">
                <a:solidFill>
                  <a:schemeClr val="tx1"/>
                </a:solidFill>
              </a:rPr>
              <a:t> </a:t>
            </a:r>
            <a:r>
              <a:rPr lang="hu-HU" sz="3200" dirty="0" smtClean="0">
                <a:solidFill>
                  <a:schemeClr val="tx1"/>
                </a:solidFill>
              </a:rPr>
              <a:t>1. A Nemzetközi Távközlési Egyesület (ITU)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7" name="Szöveg helye 4"/>
          <p:cNvSpPr txBox="1">
            <a:spLocks/>
          </p:cNvSpPr>
          <p:nvPr/>
        </p:nvSpPr>
        <p:spPr>
          <a:xfrm>
            <a:off x="821122" y="2845531"/>
            <a:ext cx="9756775" cy="477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400" b="0" i="0" u="none" kern="1200" dirty="0" smtClean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-4572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b="0" i="0" u="none" kern="1200" dirty="0" smtClean="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hu-HU" sz="1600" b="0" i="0" u="none" kern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3200" dirty="0">
                <a:solidFill>
                  <a:schemeClr val="tx1"/>
                </a:solidFill>
              </a:rPr>
              <a:t> 2</a:t>
            </a:r>
            <a:r>
              <a:rPr lang="hu-HU" sz="3200" dirty="0" smtClean="0">
                <a:solidFill>
                  <a:schemeClr val="tx1"/>
                </a:solidFill>
              </a:rPr>
              <a:t>. WRC-19 NATO álláspont 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8" name="Élőláb helye 1"/>
          <p:cNvSpPr>
            <a:spLocks noGrp="1"/>
          </p:cNvSpPr>
          <p:nvPr>
            <p:ph type="ftr" sz="quarter" idx="4294967295"/>
          </p:nvPr>
        </p:nvSpPr>
        <p:spPr>
          <a:xfrm>
            <a:off x="821122" y="109617"/>
            <a:ext cx="4114800" cy="365126"/>
          </a:xfrm>
          <a:prstGeom prst="rect">
            <a:avLst/>
          </a:prstGeom>
        </p:spPr>
        <p:txBody>
          <a:bodyPr/>
          <a:lstStyle/>
          <a:p>
            <a:r>
              <a:rPr lang="hu-HU" dirty="0"/>
              <a:t> </a:t>
            </a:r>
            <a:r>
              <a:rPr lang="hu-HU" dirty="0" smtClean="0"/>
              <a:t>Kommunikáció 2019</a:t>
            </a:r>
            <a:endParaRPr lang="hu-HU" dirty="0"/>
          </a:p>
        </p:txBody>
      </p:sp>
      <p:sp>
        <p:nvSpPr>
          <p:cNvPr id="10" name="Szöveg helye 4"/>
          <p:cNvSpPr txBox="1">
            <a:spLocks/>
          </p:cNvSpPr>
          <p:nvPr/>
        </p:nvSpPr>
        <p:spPr>
          <a:xfrm>
            <a:off x="821122" y="3669050"/>
            <a:ext cx="9756775" cy="477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400" b="0" i="0" u="none" kern="1200" dirty="0" smtClean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-4572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b="0" i="0" u="none" kern="1200" dirty="0" smtClean="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hu-HU" sz="1600" b="0" i="0" u="none" kern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3200" dirty="0">
                <a:solidFill>
                  <a:schemeClr val="tx1"/>
                </a:solidFill>
              </a:rPr>
              <a:t> </a:t>
            </a:r>
            <a:r>
              <a:rPr lang="hu-HU" sz="3200" dirty="0" smtClean="0">
                <a:solidFill>
                  <a:schemeClr val="tx1"/>
                </a:solidFill>
              </a:rPr>
              <a:t>3. WRC-19 </a:t>
            </a:r>
            <a:r>
              <a:rPr lang="hu-HU" sz="3200" dirty="0" err="1" smtClean="0">
                <a:solidFill>
                  <a:schemeClr val="tx1"/>
                </a:solidFill>
              </a:rPr>
              <a:t>Sharm</a:t>
            </a:r>
            <a:r>
              <a:rPr lang="hu-HU" sz="3200" dirty="0" smtClean="0">
                <a:solidFill>
                  <a:schemeClr val="tx1"/>
                </a:solidFill>
              </a:rPr>
              <a:t> El-</a:t>
            </a:r>
            <a:r>
              <a:rPr lang="hu-HU" sz="3200" dirty="0" err="1" smtClean="0">
                <a:solidFill>
                  <a:schemeClr val="tx1"/>
                </a:solidFill>
              </a:rPr>
              <a:t>Sheikh</a:t>
            </a:r>
            <a:r>
              <a:rPr lang="hu-HU" sz="3200" dirty="0" smtClean="0">
                <a:solidFill>
                  <a:schemeClr val="tx1"/>
                </a:solidFill>
              </a:rPr>
              <a:t> bejelentkezés (</a:t>
            </a:r>
            <a:r>
              <a:rPr lang="hu-HU" sz="3200" dirty="0" err="1" smtClean="0">
                <a:solidFill>
                  <a:schemeClr val="tx1"/>
                </a:solidFill>
              </a:rPr>
              <a:t>skype</a:t>
            </a:r>
            <a:r>
              <a:rPr lang="hu-HU" sz="3200" dirty="0" smtClean="0">
                <a:solidFill>
                  <a:schemeClr val="tx1"/>
                </a:solidFill>
              </a:rPr>
              <a:t>) </a:t>
            </a:r>
          </a:p>
          <a:p>
            <a:pPr algn="l"/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11" name="Szöveg helye 4"/>
          <p:cNvSpPr txBox="1">
            <a:spLocks/>
          </p:cNvSpPr>
          <p:nvPr/>
        </p:nvSpPr>
        <p:spPr>
          <a:xfrm>
            <a:off x="821122" y="4417069"/>
            <a:ext cx="9756775" cy="477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400" b="0" i="0" u="none" kern="1200" dirty="0" smtClean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-4572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b="0" i="0" u="none" kern="1200" dirty="0" smtClean="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hu-HU" sz="1600" b="0" i="0" u="none" kern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3200" dirty="0">
                <a:solidFill>
                  <a:schemeClr val="tx1"/>
                </a:solidFill>
              </a:rPr>
              <a:t> 4</a:t>
            </a:r>
            <a:r>
              <a:rPr lang="hu-HU" sz="3200" dirty="0" smtClean="0">
                <a:solidFill>
                  <a:schemeClr val="tx1"/>
                </a:solidFill>
              </a:rPr>
              <a:t>. WRC-19 aktuális hírek  </a:t>
            </a:r>
          </a:p>
          <a:p>
            <a:pPr algn="l"/>
            <a:endParaRPr lang="hu-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>
          <a:xfrm>
            <a:off x="512139" y="1175355"/>
            <a:ext cx="6456073" cy="1132297"/>
          </a:xfrm>
        </p:spPr>
        <p:txBody>
          <a:bodyPr/>
          <a:lstStyle/>
          <a:p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Szuborbitális járműfedélzeti állomások</a:t>
            </a:r>
            <a:r>
              <a:rPr lang="en-GB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endParaRPr lang="hu-HU" dirty="0" smtClean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  <a:p>
            <a:r>
              <a:rPr lang="hu-HU" dirty="0" err="1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Stations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hu-HU" dirty="0" err="1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on</a:t>
            </a:r>
            <a:r>
              <a:rPr lang="hu-HU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hu-HU" dirty="0" err="1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board</a:t>
            </a:r>
            <a:r>
              <a:rPr lang="hu-HU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hu-HU" dirty="0" err="1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sub-orbital</a:t>
            </a:r>
            <a:r>
              <a:rPr lang="hu-HU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hu-HU" dirty="0" err="1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vehicles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(</a:t>
            </a:r>
            <a:r>
              <a:rPr lang="hu-HU" dirty="0" err="1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SoV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)</a:t>
            </a:r>
            <a:endParaRPr lang="hu-HU" dirty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547" y="553625"/>
            <a:ext cx="6475515" cy="614906"/>
          </a:xfrm>
        </p:spPr>
        <p:txBody>
          <a:bodyPr/>
          <a:lstStyle/>
          <a:p>
            <a:r>
              <a:rPr lang="hu-HU" dirty="0" smtClean="0">
                <a:latin typeface="Titillium Web SemiBold" panose="020B0604020202020204" charset="-18"/>
              </a:rPr>
              <a:t>AI 9.1.4</a:t>
            </a:r>
            <a:endParaRPr lang="hu-HU" dirty="0">
              <a:latin typeface="Titillium Web SemiBold" panose="020B0604020202020204" charset="-18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278" y="492641"/>
            <a:ext cx="3675764" cy="63000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146412" y="6505843"/>
            <a:ext cx="65308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000" dirty="0"/>
              <a:t>https://www.universetoday.com/wp-content/uploads/2009/11/suborbital-flight-traectory.jpg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9" y="2307652"/>
            <a:ext cx="45148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457547" y="6274175"/>
            <a:ext cx="71651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http://media2.s-nbcnews.com/j/MSNBC/</a:t>
            </a:r>
            <a:r>
              <a:rPr lang="hu-HU" sz="1000" dirty="0" err="1"/>
              <a:t>Components</a:t>
            </a:r>
            <a:r>
              <a:rPr lang="hu-HU" sz="1000" dirty="0"/>
              <a:t>/Photo/_</a:t>
            </a:r>
            <a:r>
              <a:rPr lang="hu-HU" sz="1000" dirty="0" err="1"/>
              <a:t>new</a:t>
            </a:r>
            <a:r>
              <a:rPr lang="hu-HU" sz="1000" dirty="0"/>
              <a:t>/Virgin%20Atlantic.grid-6x2.JPG</a:t>
            </a:r>
          </a:p>
        </p:txBody>
      </p:sp>
      <p:sp>
        <p:nvSpPr>
          <p:cNvPr id="8" name="Téglalap 7"/>
          <p:cNvSpPr/>
          <p:nvPr/>
        </p:nvSpPr>
        <p:spPr>
          <a:xfrm>
            <a:off x="5570507" y="2417345"/>
            <a:ext cx="1563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6000" b="1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NOC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23" y="3542701"/>
            <a:ext cx="2249619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21</a:t>
            </a:fld>
            <a:endParaRPr lang="hu-HU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89348" y="650868"/>
            <a:ext cx="7704457" cy="142482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 SemiBold" panose="020B0604020202020204" charset="-18"/>
              </a:rPr>
              <a:t>AI 9.1.6 – WPT</a:t>
            </a: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 SemiBold" panose="020B0604020202020204" charset="-18"/>
              </a:rPr>
              <a:t>-EV</a:t>
            </a:r>
          </a:p>
          <a:p>
            <a:pPr lvl="0"/>
            <a:r>
              <a:rPr lang="hu-HU" sz="3200" dirty="0" smtClean="0">
                <a:solidFill>
                  <a:sysClr val="windowText" lastClr="000000"/>
                </a:solidFill>
                <a:latin typeface="Titillium Web SemiBold" panose="020B0604020202020204" charset="-18"/>
              </a:rPr>
              <a:t>(19-25 kHz, 55-65 kHz, </a:t>
            </a:r>
            <a:r>
              <a:rPr lang="en-US" sz="3200" dirty="0" smtClean="0">
                <a:solidFill>
                  <a:sysClr val="windowText" lastClr="000000"/>
                </a:solidFill>
                <a:latin typeface="Titillium Web SemiBold" panose="020B0604020202020204" charset="-18"/>
              </a:rPr>
              <a:t>79-90 kHz</a:t>
            </a:r>
            <a:r>
              <a:rPr lang="hu-HU" sz="3200" dirty="0" smtClean="0">
                <a:solidFill>
                  <a:sysClr val="windowText" lastClr="000000"/>
                </a:solidFill>
                <a:latin typeface="Titillium Web SemiBold" panose="020B0604020202020204" charset="-18"/>
              </a:rPr>
              <a:t>)</a:t>
            </a:r>
            <a:r>
              <a:rPr lang="en-US" sz="3200" dirty="0" smtClean="0">
                <a:solidFill>
                  <a:sysClr val="windowText" lastClr="000000"/>
                </a:solidFill>
                <a:latin typeface="Titillium Web SemiBold" panose="020B0604020202020204" charset="-18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tillium Web SemiBold" panose="020B0604020202020204" charset="-18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657" y="2414016"/>
            <a:ext cx="6431837" cy="3740058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142251" y="2609369"/>
            <a:ext cx="18950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0" b="1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NOC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996" y="2727863"/>
            <a:ext cx="2249619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22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407" y="1996262"/>
            <a:ext cx="6322100" cy="410906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935922" y="3478049"/>
            <a:ext cx="18950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0" b="1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NOC</a:t>
            </a:r>
          </a:p>
        </p:txBody>
      </p:sp>
      <p:sp>
        <p:nvSpPr>
          <p:cNvPr id="9" name="Téglalap 8"/>
          <p:cNvSpPr/>
          <p:nvPr/>
        </p:nvSpPr>
        <p:spPr>
          <a:xfrm>
            <a:off x="4159765" y="795464"/>
            <a:ext cx="3847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SemiBold" panose="020B0604020202020204" charset="-18"/>
                <a:ea typeface="+mj-ea"/>
                <a:cs typeface="+mj-cs"/>
              </a:rPr>
              <a:t>AI 9.1.8 – M2M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SemiBold" panose="020B0604020202020204" charset="-18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SemiBold" panose="020B0604020202020204" charset="-18"/>
                <a:ea typeface="+mj-ea"/>
                <a:cs typeface="+mj-cs"/>
              </a:rPr>
              <a:t>/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SemiBold" panose="020B0604020202020204" charset="-18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 SemiBold" panose="020B0604020202020204" charset="-18"/>
                <a:ea typeface="+mj-ea"/>
                <a:cs typeface="+mj-cs"/>
              </a:rPr>
              <a:t>IoT</a:t>
            </a: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tillium Web SemiBold" panose="020B0604020202020204" charset="-18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614" y="2864119"/>
            <a:ext cx="2249619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t>2019. november 14.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10986" y="3232309"/>
            <a:ext cx="4392488" cy="1031051"/>
          </a:xfrm>
          <a:prstGeom prst="rect">
            <a:avLst/>
          </a:prstGeom>
          <a:solidFill>
            <a:srgbClr val="161E2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hu-HU" sz="1100" b="1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>Drilla Attila alezredes, </a:t>
            </a: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/>
            </a:r>
            <a:b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</a:b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>Spektrumgazdálkodási és NATO osztályvezető</a:t>
            </a:r>
            <a:b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</a:br>
            <a:endParaRPr lang="hu-HU" sz="600" dirty="0">
              <a:solidFill>
                <a:schemeClr val="bg1"/>
              </a:solidFill>
              <a:latin typeface="Titillium Web Ligh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>Cím: Visegrádi u.106. H-1133 Budapest, Hungary</a:t>
            </a:r>
            <a:endParaRPr lang="hu-HU" sz="600" dirty="0">
              <a:solidFill>
                <a:schemeClr val="bg1"/>
              </a:solidFill>
              <a:latin typeface="Titillium Web Ligh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>E-mail: </a:t>
            </a: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  <a:hlinkClick r:id="rId2"/>
              </a:rPr>
              <a:t>narfahu@nmhh.hu</a:t>
            </a: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>, </a:t>
            </a: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  <a:hlinkClick r:id="rId3"/>
              </a:rPr>
              <a:t>kfgh@nmhh.hu</a:t>
            </a: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>, </a:t>
            </a: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  <a:hlinkClick r:id="rId4"/>
              </a:rPr>
              <a:t>drilla.attila@nmhh.hu</a:t>
            </a:r>
            <a:endParaRPr lang="hu-HU" sz="1100" dirty="0">
              <a:solidFill>
                <a:schemeClr val="bg1"/>
              </a:solidFill>
              <a:latin typeface="Titillium Web Light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hu-HU" sz="1100" dirty="0">
                <a:solidFill>
                  <a:schemeClr val="bg1"/>
                </a:solidFill>
                <a:latin typeface="Titillium Web Light"/>
                <a:ea typeface="Calibri" pitchFamily="34" charset="0"/>
                <a:cs typeface="Arial" pitchFamily="34" charset="0"/>
              </a:rPr>
              <a:t>Telefon: +36 1 468-0817 • Mobile: +36 30 548 7764</a:t>
            </a:r>
            <a:endParaRPr lang="hu-HU" dirty="0">
              <a:solidFill>
                <a:schemeClr val="bg1"/>
              </a:solidFill>
              <a:latin typeface="Titillium Web Ligh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hu-HU" smtClean="0"/>
              <a:t>2019. Október 8.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216053" y="1213917"/>
            <a:ext cx="6072465" cy="567354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9" y="2293256"/>
            <a:ext cx="7065232" cy="39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5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00919" y="589142"/>
            <a:ext cx="10190162" cy="703068"/>
          </a:xfrm>
        </p:spPr>
        <p:txBody>
          <a:bodyPr/>
          <a:lstStyle/>
          <a:p>
            <a:pPr algn="ctr"/>
            <a:r>
              <a:rPr lang="hu-HU" dirty="0" smtClean="0"/>
              <a:t>Hazai felkészülés</a:t>
            </a:r>
            <a:endParaRPr lang="hu-HU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35024481"/>
              </p:ext>
            </p:extLst>
          </p:nvPr>
        </p:nvGraphicFramePr>
        <p:xfrm>
          <a:off x="574163" y="1292210"/>
          <a:ext cx="11043675" cy="5337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a számának helye 2"/>
          <p:cNvSpPr>
            <a:spLocks noGrp="1"/>
          </p:cNvSpPr>
          <p:nvPr>
            <p:ph type="sldNum" sz="quarter" idx="11"/>
          </p:nvPr>
        </p:nvSpPr>
        <p:spPr>
          <a:xfrm>
            <a:off x="9136415" y="109616"/>
            <a:ext cx="2743200" cy="36512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9344" y="0"/>
            <a:ext cx="1280271" cy="1487553"/>
          </a:xfrm>
          <a:prstGeom prst="rect">
            <a:avLst/>
          </a:prstGeom>
        </p:spPr>
      </p:pic>
      <p:sp>
        <p:nvSpPr>
          <p:cNvPr id="6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1159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986493" y="2511727"/>
            <a:ext cx="10219014" cy="12671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9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Titillium Web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hu-HU" dirty="0" smtClean="0"/>
              <a:t>A Nemzetközi Távközlési Egyesület (ITU) tevékenysége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64" y="3674708"/>
            <a:ext cx="1282992" cy="14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>
          <a:xfrm>
            <a:off x="413657" y="1415143"/>
            <a:ext cx="11451772" cy="4930095"/>
          </a:xfrm>
        </p:spPr>
        <p:txBody>
          <a:bodyPr/>
          <a:lstStyle/>
          <a:p>
            <a:r>
              <a:rPr lang="hu-HU" sz="2000" b="1" dirty="0"/>
              <a:t>A Nemzetközi Távközlési Egyesület az ENSZ szakosított szervezete a távközlési ágazat világ szintű összehangolásának </a:t>
            </a:r>
            <a:r>
              <a:rPr lang="hu-HU" sz="2000" b="1" dirty="0" smtClean="0"/>
              <a:t>biztosítására.</a:t>
            </a:r>
            <a:endParaRPr lang="hu-HU" sz="2000" b="1" dirty="0"/>
          </a:p>
          <a:p>
            <a:r>
              <a:rPr lang="hu-HU" sz="2000" b="1" dirty="0" smtClean="0"/>
              <a:t>Alapítva 1865. Tagjai száma 193, hivatalos nyelv: 6</a:t>
            </a:r>
          </a:p>
          <a:p>
            <a:r>
              <a:rPr lang="hu-HU" sz="2000" b="1" dirty="0" smtClean="0"/>
              <a:t>Az </a:t>
            </a:r>
            <a:r>
              <a:rPr lang="hu-HU" sz="2000" b="1" dirty="0"/>
              <a:t>ITU három szektora: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b="1" dirty="0" smtClean="0"/>
              <a:t>Távközlésszabványosítási Szektor (ITU-T) ,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b="1" dirty="0" smtClean="0"/>
              <a:t>Távközlés </a:t>
            </a:r>
            <a:r>
              <a:rPr lang="hu-HU" sz="2000" b="1" dirty="0"/>
              <a:t>fejlesztési </a:t>
            </a:r>
            <a:r>
              <a:rPr lang="hu-HU" sz="2000" b="1" dirty="0" smtClean="0"/>
              <a:t>Szektor (ITU-D)</a:t>
            </a:r>
            <a:endParaRPr lang="hu-HU" sz="20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b="1" dirty="0"/>
              <a:t>Rádiótávközlési </a:t>
            </a:r>
            <a:r>
              <a:rPr lang="hu-HU" sz="2000" b="1" dirty="0" smtClean="0"/>
              <a:t>Szektor (</a:t>
            </a:r>
            <a:r>
              <a:rPr lang="hu-HU" sz="2000" b="1" dirty="0"/>
              <a:t>ITU-R</a:t>
            </a:r>
            <a:r>
              <a:rPr lang="hu-HU" sz="2000" b="1" dirty="0" smtClean="0"/>
              <a:t>)</a:t>
            </a:r>
            <a:endParaRPr lang="hu-HU" sz="2000" b="1" dirty="0"/>
          </a:p>
          <a:p>
            <a:pPr>
              <a:lnSpc>
                <a:spcPct val="100000"/>
              </a:lnSpc>
            </a:pPr>
            <a:r>
              <a:rPr lang="hu-HU" sz="2000" b="1" dirty="0"/>
              <a:t>Az ITU-R </a:t>
            </a:r>
            <a:r>
              <a:rPr lang="hu-HU" sz="2000" b="1" dirty="0" smtClean="0"/>
              <a:t>legfontosabb dokumentuma a Nemzetközi Rádiószabályzat (RR)</a:t>
            </a:r>
          </a:p>
          <a:p>
            <a:pPr>
              <a:lnSpc>
                <a:spcPct val="100000"/>
              </a:lnSpc>
            </a:pPr>
            <a:r>
              <a:rPr lang="hu-HU" sz="2000" b="1" dirty="0" smtClean="0"/>
              <a:t>Az RR egybefoglalja a rádiótávközlési világértekezletek döntéseit, </a:t>
            </a:r>
          </a:p>
          <a:p>
            <a:pPr>
              <a:lnSpc>
                <a:spcPct val="100000"/>
              </a:lnSpc>
            </a:pPr>
            <a:r>
              <a:rPr lang="hu-HU" sz="2000" b="1" dirty="0" smtClean="0"/>
              <a:t>(beleértve a függelékeket, határozatokat és ajánlásokat)</a:t>
            </a:r>
          </a:p>
          <a:p>
            <a:pPr>
              <a:lnSpc>
                <a:spcPct val="100000"/>
              </a:lnSpc>
            </a:pPr>
            <a:r>
              <a:rPr lang="hu-HU" sz="2000" b="1" dirty="0" smtClean="0"/>
              <a:t>Az RR státusza</a:t>
            </a:r>
            <a:r>
              <a:rPr lang="hu-HU" sz="2000" b="1" dirty="0"/>
              <a:t>: államközi egyezmény, az országok közötti frekvencia koordináció </a:t>
            </a:r>
            <a:r>
              <a:rPr lang="hu-HU" sz="2000" b="1" dirty="0" smtClean="0"/>
              <a:t>alapja. </a:t>
            </a:r>
            <a:endParaRPr lang="hu-HU" sz="2000" b="1" dirty="0"/>
          </a:p>
          <a:p>
            <a:endParaRPr lang="hu-HU" b="1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00919" y="589142"/>
            <a:ext cx="10190162" cy="703068"/>
          </a:xfrm>
        </p:spPr>
        <p:txBody>
          <a:bodyPr/>
          <a:lstStyle/>
          <a:p>
            <a:pPr algn="ctr"/>
            <a:r>
              <a:rPr lang="hu-HU" dirty="0" smtClean="0"/>
              <a:t>Az ITU tevékenysége</a:t>
            </a:r>
            <a:endParaRPr lang="hu-HU" dirty="0"/>
          </a:p>
        </p:txBody>
      </p:sp>
      <p:sp>
        <p:nvSpPr>
          <p:cNvPr id="6" name="Dia számának helye 2"/>
          <p:cNvSpPr>
            <a:spLocks noGrp="1"/>
          </p:cNvSpPr>
          <p:nvPr>
            <p:ph type="sldNum" sz="quarter" idx="11"/>
          </p:nvPr>
        </p:nvSpPr>
        <p:spPr>
          <a:xfrm>
            <a:off x="9136415" y="109616"/>
            <a:ext cx="2743200" cy="36512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352" y="0"/>
            <a:ext cx="1280271" cy="1487553"/>
          </a:xfrm>
          <a:prstGeom prst="rect">
            <a:avLst/>
          </a:prstGeom>
        </p:spPr>
      </p:pic>
      <p:pic>
        <p:nvPicPr>
          <p:cNvPr id="7" name="Kép 6" descr="Radio Regulation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0"/>
          <a:stretch/>
        </p:blipFill>
        <p:spPr bwMode="auto">
          <a:xfrm>
            <a:off x="9136415" y="2921540"/>
            <a:ext cx="2418301" cy="2522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41" y="1973802"/>
            <a:ext cx="4827040" cy="824804"/>
          </a:xfrm>
          <a:prstGeom prst="rect">
            <a:avLst/>
          </a:prstGeom>
        </p:spPr>
      </p:pic>
      <p:sp>
        <p:nvSpPr>
          <p:cNvPr id="9" name="Élőláb helye 1"/>
          <p:cNvSpPr>
            <a:spLocks noGrp="1"/>
          </p:cNvSpPr>
          <p:nvPr>
            <p:ph type="ftr" sz="quarter" idx="10"/>
          </p:nvPr>
        </p:nvSpPr>
        <p:spPr>
          <a:xfrm>
            <a:off x="821122" y="109617"/>
            <a:ext cx="4114800" cy="365126"/>
          </a:xfrm>
        </p:spPr>
        <p:txBody>
          <a:bodyPr/>
          <a:lstStyle/>
          <a:p>
            <a:r>
              <a:rPr lang="hu-HU" dirty="0"/>
              <a:t> </a:t>
            </a:r>
            <a:r>
              <a:rPr lang="hu-HU" dirty="0" smtClean="0"/>
              <a:t>Kommunikáció 2019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5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 </a:t>
            </a:r>
            <a:r>
              <a:rPr lang="hu-HU" dirty="0" smtClean="0"/>
              <a:t>Kommunikáció 2019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5</a:t>
            </a:fld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57037" y="578599"/>
            <a:ext cx="10190163" cy="558941"/>
          </a:xfrm>
        </p:spPr>
        <p:txBody>
          <a:bodyPr/>
          <a:lstStyle/>
          <a:p>
            <a:r>
              <a:rPr lang="hu-HU" dirty="0" smtClean="0"/>
              <a:t>A nemzetközi felosztás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054613" y="1906219"/>
            <a:ext cx="165811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 földrajzi</a:t>
            </a:r>
          </a:p>
          <a:p>
            <a:pPr algn="ctr"/>
            <a:r>
              <a:rPr lang="hu-HU" b="1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körzetek</a:t>
            </a:r>
            <a:endParaRPr lang="hu-HU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044254"/>
              </p:ext>
            </p:extLst>
          </p:nvPr>
        </p:nvGraphicFramePr>
        <p:xfrm>
          <a:off x="3280229" y="4123606"/>
          <a:ext cx="7928791" cy="1839338"/>
        </p:xfrm>
        <a:graphic>
          <a:graphicData uri="http://schemas.openxmlformats.org/drawingml/2006/table">
            <a:tbl>
              <a:tblPr/>
              <a:tblGrid>
                <a:gridCol w="42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8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13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 </a:t>
                      </a:r>
                      <a:endParaRPr lang="hu-HU" sz="1200">
                        <a:effectLst/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B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C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D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1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RR FREKVENCIASÁVOK FELOSZTÁSI TÁBLÁZATA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25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MAGYARORSZÁGRA ÉRVÉNYES FELOSZTÁS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AZ RR SZERINT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25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2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1. KÖRZET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25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2. KÖRZET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25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3. KÖRZET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2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hu-HU" sz="1200">
                        <a:solidFill>
                          <a:schemeClr val="bg1"/>
                        </a:solidFill>
                        <a:effectLst/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25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0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bg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9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346835" indent="-1346835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274445" algn="l"/>
                        </a:tabLs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20,05–70 kHz</a:t>
                      </a: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	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ÁLLANDÓHELYŰ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  <a:p>
                      <a:pPr marL="1346200" indent="-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TENGERI </a:t>
                      </a: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MOZGÓ  5.57</a:t>
                      </a:r>
                    </a:p>
                    <a:p>
                      <a:pPr marL="1346200" indent="-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 </a:t>
                      </a:r>
                    </a:p>
                    <a:p>
                      <a:pPr marL="1346200" indent="-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 </a:t>
                      </a:r>
                    </a:p>
                    <a:p>
                      <a:pPr marL="127444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     5.56  </a:t>
                      </a: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5.58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indent="-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20,05–70 kHz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Lato Light" panose="020B0604020202020204" charset="0"/>
                        <a:ea typeface="Lato Light" panose="020B0604020202020204" charset="0"/>
                        <a:cs typeface="Lato Light" panose="020B0604020202020204" charset="0"/>
                      </a:endParaRPr>
                    </a:p>
                    <a:p>
                      <a:pPr marL="71755" indent="-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ÁLLANDÓHELYŰ</a:t>
                      </a:r>
                    </a:p>
                    <a:p>
                      <a:pPr marL="71755" indent="-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TENGERI MOZGÓ  5.57</a:t>
                      </a:r>
                    </a:p>
                    <a:p>
                      <a:pPr marL="71755" indent="-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Lato Light" panose="020B0604020202020204" charset="0"/>
                          <a:ea typeface="Lato Light" panose="020B0604020202020204" charset="0"/>
                          <a:cs typeface="Lato Light" panose="020B0604020202020204" charset="0"/>
                        </a:rPr>
                        <a:t>5.56</a:t>
                      </a:r>
                    </a:p>
                  </a:txBody>
                  <a:tcPr marL="35560" marR="35560" marT="0" marB="0" anchor="ctr">
                    <a:lnL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D2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églalap 8"/>
          <p:cNvSpPr/>
          <p:nvPr/>
        </p:nvSpPr>
        <p:spPr>
          <a:xfrm>
            <a:off x="821122" y="4123606"/>
            <a:ext cx="1658112" cy="113538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ln>
                  <a:solidFill>
                    <a:schemeClr val="bg1"/>
                  </a:solidFill>
                </a:ln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Hazai implementálásaz NFFF-</a:t>
            </a:r>
            <a:r>
              <a:rPr lang="hu-HU" b="1" dirty="0" err="1" smtClean="0">
                <a:ln>
                  <a:solidFill>
                    <a:schemeClr val="bg1"/>
                  </a:solidFill>
                </a:ln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ben</a:t>
            </a:r>
            <a:endParaRPr lang="hu-HU" b="1" dirty="0">
              <a:ln>
                <a:solidFill>
                  <a:schemeClr val="bg1"/>
                </a:solidFill>
              </a:ln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pic>
        <p:nvPicPr>
          <p:cNvPr id="10" name="Picture 3" descr="KÃ©ptalÃ¡lat a kÃ¶vetkezÅre: âitu region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0"/>
          <a:stretch/>
        </p:blipFill>
        <p:spPr bwMode="auto">
          <a:xfrm>
            <a:off x="4540915" y="1190107"/>
            <a:ext cx="5967100" cy="27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015" y="0"/>
            <a:ext cx="1280271" cy="148755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29841" y="6171558"/>
            <a:ext cx="10846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</a:t>
            </a:r>
            <a:r>
              <a:rPr lang="hu-HU" b="1" dirty="0"/>
              <a:t>nemzeti frekvenciafelosztásról, valamint a </a:t>
            </a:r>
            <a:r>
              <a:rPr lang="hu-HU" b="1" dirty="0" smtClean="0"/>
              <a:t>frekvenciasávok felhasználási szabályairól szóló </a:t>
            </a:r>
            <a:r>
              <a:rPr lang="hu-HU" b="1" dirty="0"/>
              <a:t>7/2015. (XI. 13.) NMHH rendelet </a:t>
            </a:r>
          </a:p>
          <a:p>
            <a:pPr algn="ctr"/>
            <a:endParaRPr lang="hu-HU" dirty="0"/>
          </a:p>
        </p:txBody>
      </p:sp>
      <p:sp>
        <p:nvSpPr>
          <p:cNvPr id="11" name="Jobbra nyíl 10"/>
          <p:cNvSpPr/>
          <p:nvPr/>
        </p:nvSpPr>
        <p:spPr>
          <a:xfrm rot="4436459">
            <a:off x="1510018" y="5258986"/>
            <a:ext cx="969216" cy="814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44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72564" y="554975"/>
            <a:ext cx="8095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en-US" sz="2000" b="1" dirty="0" smtClean="0">
                <a:solidFill>
                  <a:srgbClr val="8C2578"/>
                </a:solidFill>
              </a:rPr>
              <a:t>Polgári – katonai spektrumgazdálkodási együttműködés a szövetségen belül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6"/>
          <a:stretch/>
        </p:blipFill>
        <p:spPr bwMode="auto">
          <a:xfrm>
            <a:off x="1672564" y="1508615"/>
            <a:ext cx="8287913" cy="371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1876895" y="5322080"/>
            <a:ext cx="84969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NATO Joint Civil / Military Frequency Agreement (NJFA</a:t>
            </a:r>
            <a:r>
              <a:rPr lang="en-US" sz="2400" b="1" dirty="0" smtClean="0"/>
              <a:t>)</a:t>
            </a:r>
            <a:endParaRPr lang="hu-HU" sz="2400" b="1" dirty="0" smtClean="0"/>
          </a:p>
          <a:p>
            <a:r>
              <a:rPr lang="hu-HU" sz="2400" b="1" dirty="0" smtClean="0"/>
              <a:t>NATO Közös Polgári-katonai Frekvencia Egyezmény</a:t>
            </a:r>
            <a:endParaRPr lang="hu-HU" sz="2400" b="1" dirty="0"/>
          </a:p>
          <a:p>
            <a:pPr marL="285750" indent="-285750">
              <a:buClr>
                <a:srgbClr val="8C2578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Katonai célra használt sávok polgári-katonai </a:t>
            </a:r>
            <a:r>
              <a:rPr lang="hu-HU" sz="2000" dirty="0" smtClean="0"/>
              <a:t>egyeztetés alapján</a:t>
            </a:r>
            <a:endParaRPr lang="en-US" sz="2000" dirty="0"/>
          </a:p>
          <a:p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5" y="331895"/>
            <a:ext cx="2072820" cy="1079086"/>
          </a:xfrm>
          <a:prstGeom prst="rect">
            <a:avLst/>
          </a:prstGeom>
        </p:spPr>
      </p:pic>
      <p:sp>
        <p:nvSpPr>
          <p:cNvPr id="9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30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00919" y="589142"/>
            <a:ext cx="10190162" cy="703068"/>
          </a:xfrm>
        </p:spPr>
        <p:txBody>
          <a:bodyPr/>
          <a:lstStyle/>
          <a:p>
            <a:pPr algn="ctr"/>
            <a:r>
              <a:rPr lang="hu-HU" dirty="0" smtClean="0"/>
              <a:t>Fő lépések a WRC felkészülésben</a:t>
            </a:r>
            <a:endParaRPr lang="hu-HU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20096" y="1292210"/>
            <a:ext cx="10011727" cy="68348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extLst/>
        </p:spPr>
        <p:txBody>
          <a:bodyPr tIns="0" bIns="0">
            <a:noAutofit/>
          </a:bodyPr>
          <a:lstStyle>
            <a:lvl1pPr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ctr"/>
                <a:tab pos="8080375" algn="r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sz="2800" b="1" u="sng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WRC</a:t>
            </a:r>
            <a:r>
              <a:rPr lang="hu-HU" sz="2800" b="1" u="sng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-x</a:t>
            </a:r>
            <a:r>
              <a:rPr lang="en-US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:</a:t>
            </a:r>
            <a:r>
              <a:rPr lang="en-GB" sz="2800" dirty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	   </a:t>
            </a:r>
            <a:r>
              <a:rPr lang="en-US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WRC-</a:t>
            </a:r>
            <a:r>
              <a:rPr lang="hu-HU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(x+1) napirend</a:t>
            </a:r>
            <a:r>
              <a:rPr lang="en-US" sz="2800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en-US" sz="2800" dirty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- </a:t>
            </a:r>
            <a:r>
              <a:rPr lang="hu-HU" sz="2800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Határozat</a:t>
            </a:r>
            <a:r>
              <a:rPr lang="en-GB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  <a:hlinkClick r:id="rId3"/>
              </a:rPr>
              <a:t> </a:t>
            </a:r>
            <a:r>
              <a:rPr lang="hu-HU" sz="2800" b="1" dirty="0" err="1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  <a:hlinkClick r:id="rId3"/>
              </a:rPr>
              <a:t>yyy</a:t>
            </a:r>
            <a:r>
              <a:rPr lang="en-US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  <a:hlinkClick r:id="rId3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  <a:hlinkClick r:id="rId3"/>
              </a:rPr>
              <a:t>(</a:t>
            </a:r>
            <a:r>
              <a:rPr lang="en-US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  <a:hlinkClick r:id="rId3"/>
              </a:rPr>
              <a:t>WRC-</a:t>
            </a:r>
            <a:r>
              <a:rPr lang="hu-HU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  <a:hlinkClick r:id="rId3"/>
              </a:rPr>
              <a:t>x</a:t>
            </a:r>
            <a:r>
              <a:rPr lang="en-US" sz="2800" b="1" dirty="0" smtClean="0">
                <a:solidFill>
                  <a:srgbClr val="00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  <a:hlinkClick r:id="rId3"/>
              </a:rPr>
              <a:t>)</a:t>
            </a:r>
            <a:endParaRPr lang="en-GB" sz="2800" b="1" dirty="0">
              <a:solidFill>
                <a:srgbClr val="0033CC"/>
              </a:solidFill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20095" y="1975698"/>
            <a:ext cx="10011728" cy="800219"/>
          </a:xfrm>
          <a:prstGeom prst="rect">
            <a:avLst/>
          </a:pr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530225"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1638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100000"/>
              </a:spcBef>
              <a:spcAft>
                <a:spcPct val="0"/>
              </a:spcAft>
            </a:pPr>
            <a:r>
              <a:rPr lang="hu-HU" sz="2800" dirty="0" smtClean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1.</a:t>
            </a:r>
            <a:r>
              <a:rPr lang="en-US" sz="2800" dirty="0" smtClean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hu-HU" sz="2800" dirty="0" smtClean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Konferencia Előkészítő Ülés CPM (x+1)-1</a:t>
            </a:r>
            <a:r>
              <a:rPr lang="en-US" sz="1800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/>
            </a:r>
            <a:br>
              <a:rPr lang="en-US" sz="1800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</a:br>
            <a:r>
              <a:rPr lang="hu-HU" sz="1800" dirty="0" smtClean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Feladatok kiosztása ITU szerveknek</a:t>
            </a:r>
            <a:endParaRPr lang="en-US" b="1" dirty="0">
              <a:solidFill>
                <a:srgbClr val="0000FF"/>
              </a:solidFill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20095" y="2868250"/>
            <a:ext cx="10011729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530225"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98713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10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2</a:t>
            </a:r>
            <a:r>
              <a:rPr lang="hu-HU" sz="2800" dirty="0" smtClean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. Konferencia Előkészítő Ülés</a:t>
            </a:r>
            <a:r>
              <a:rPr lang="en-US" dirty="0" smtClean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CPM</a:t>
            </a:r>
            <a:r>
              <a:rPr lang="hu-HU" sz="2800" dirty="0" smtClean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(x+1)</a:t>
            </a:r>
            <a:r>
              <a:rPr lang="en-US" sz="2800" dirty="0" smtClean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-2</a:t>
            </a:r>
            <a:r>
              <a:rPr lang="en-US" sz="2800" dirty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</a:br>
            <a:r>
              <a:rPr lang="en-GB" b="1" dirty="0" smtClean="0">
                <a:solidFill>
                  <a:srgbClr val="FFFF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CPM</a:t>
            </a:r>
            <a:r>
              <a:rPr lang="hu-HU" b="1" dirty="0" smtClean="0">
                <a:solidFill>
                  <a:srgbClr val="FFFF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jelentés</a:t>
            </a:r>
            <a:r>
              <a:rPr lang="en-GB" b="1" dirty="0" smtClean="0">
                <a:solidFill>
                  <a:srgbClr val="FFFF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hu-HU" b="1" dirty="0" smtClean="0">
                <a:solidFill>
                  <a:srgbClr val="FFFF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</a:t>
            </a:r>
            <a:r>
              <a:rPr lang="en-GB" b="1" dirty="0" smtClean="0">
                <a:solidFill>
                  <a:srgbClr val="FFFF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WRC-</a:t>
            </a:r>
            <a:r>
              <a:rPr lang="hu-HU" b="1" dirty="0" smtClean="0">
                <a:solidFill>
                  <a:srgbClr val="FFFF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(x+1) számára</a:t>
            </a:r>
            <a:endParaRPr lang="en-US" b="1" dirty="0">
              <a:solidFill>
                <a:srgbClr val="FFFF00"/>
              </a:solidFill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10800000" flipV="1">
            <a:off x="1020093" y="4000971"/>
            <a:ext cx="100117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 smtClean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Regionális ülések és nemzeti állásfoglalások kidolgozása a WRC-(x+1)-re</a:t>
            </a:r>
            <a:endParaRPr lang="en-US" sz="2400" dirty="0">
              <a:solidFill>
                <a:srgbClr val="0000FF"/>
              </a:solidFill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00919" y="4653989"/>
            <a:ext cx="10050080" cy="47562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noAutofit/>
          </a:bodyPr>
          <a:lstStyle>
            <a:lvl1pPr defTabSz="1198563"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defTabSz="1198563"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defTabSz="1198563"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defTabSz="1198563"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defTabSz="1198563"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defTabSz="1198563" eaLnBrk="0" fontAlgn="base" hangingPunct="0">
              <a:spcBef>
                <a:spcPct val="0"/>
              </a:spcBef>
              <a:spcAft>
                <a:spcPct val="0"/>
              </a:spcAft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defTabSz="1198563" eaLnBrk="0" fontAlgn="base" hangingPunct="0">
              <a:spcBef>
                <a:spcPct val="0"/>
              </a:spcBef>
              <a:spcAft>
                <a:spcPct val="0"/>
              </a:spcAft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defTabSz="1198563" eaLnBrk="0" fontAlgn="base" hangingPunct="0">
              <a:spcBef>
                <a:spcPct val="0"/>
              </a:spcBef>
              <a:spcAft>
                <a:spcPct val="0"/>
              </a:spcAft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defTabSz="1198563" eaLnBrk="0" fontAlgn="base" hangingPunct="0">
              <a:spcBef>
                <a:spcPct val="0"/>
              </a:spcBef>
              <a:spcAft>
                <a:spcPct val="0"/>
              </a:spcAft>
              <a:tabLst>
                <a:tab pos="3941763" algn="dec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u="sng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WRC-</a:t>
            </a:r>
            <a:r>
              <a:rPr lang="hu-HU" u="sng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(x+1) </a:t>
            </a:r>
            <a:r>
              <a:rPr lang="en-US" dirty="0" smtClean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:</a:t>
            </a:r>
            <a:r>
              <a:rPr lang="hu-HU" dirty="0" smtClean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ÉÉÉÉ-HH-NN – HH-NN (4 hét) </a:t>
            </a:r>
            <a:endParaRPr lang="hu-HU" dirty="0">
              <a:solidFill>
                <a:srgbClr val="0000FF"/>
              </a:solidFill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  <a:p>
            <a:pPr algn="ctr">
              <a:spcBef>
                <a:spcPts val="600"/>
              </a:spcBef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12" name="Dia számának helye 2"/>
          <p:cNvSpPr>
            <a:spLocks noGrp="1"/>
          </p:cNvSpPr>
          <p:nvPr>
            <p:ph type="sldNum" sz="quarter" idx="11"/>
          </p:nvPr>
        </p:nvSpPr>
        <p:spPr>
          <a:xfrm>
            <a:off x="9136415" y="109616"/>
            <a:ext cx="2743200" cy="36512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039272" y="5469597"/>
            <a:ext cx="10011727" cy="9694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WRC-</a:t>
            </a:r>
            <a:r>
              <a:rPr lang="hu-HU" sz="2400" b="1" u="sng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19 </a:t>
            </a:r>
            <a:r>
              <a:rPr lang="en-US" sz="2400" b="1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: </a:t>
            </a:r>
            <a:r>
              <a:rPr lang="hu-HU" sz="2400" b="1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2019 október </a:t>
            </a:r>
            <a:r>
              <a:rPr lang="en-US" sz="2400" b="1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28 </a:t>
            </a:r>
            <a:r>
              <a:rPr lang="hu-HU" sz="2400" b="1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–november 22 </a:t>
            </a:r>
          </a:p>
          <a:p>
            <a:pPr algn="ctr">
              <a:spcBef>
                <a:spcPts val="600"/>
              </a:spcBef>
            </a:pPr>
            <a:r>
              <a:rPr lang="hu-HU" sz="2400" b="1" dirty="0">
                <a:solidFill>
                  <a:srgbClr val="0000FF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Helyszín:</a:t>
            </a:r>
            <a:r>
              <a:rPr lang="en-US" sz="2400" b="1" dirty="0">
                <a:solidFill>
                  <a:srgbClr val="3333CC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Sharm</a:t>
            </a:r>
            <a:r>
              <a:rPr lang="en-US" sz="2400" b="1" dirty="0">
                <a:solidFill>
                  <a:srgbClr val="FF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el-Sheikh (</a:t>
            </a:r>
            <a:r>
              <a:rPr lang="en-US" sz="2800" b="1" dirty="0" err="1">
                <a:solidFill>
                  <a:srgbClr val="FF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Egy</a:t>
            </a:r>
            <a:r>
              <a:rPr lang="hu-HU" sz="2800" b="1" dirty="0">
                <a:solidFill>
                  <a:srgbClr val="FF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pt</a:t>
            </a:r>
            <a:r>
              <a:rPr lang="hu-HU" sz="2800" b="1" dirty="0" err="1">
                <a:solidFill>
                  <a:srgbClr val="FF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om</a:t>
            </a:r>
            <a:r>
              <a:rPr lang="en-US" sz="2400" b="1" dirty="0" smtClean="0">
                <a:solidFill>
                  <a:srgbClr val="FF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3" y="5445359"/>
            <a:ext cx="2914141" cy="9937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0575" y="-64093"/>
            <a:ext cx="1280271" cy="1487553"/>
          </a:xfrm>
          <a:prstGeom prst="rect">
            <a:avLst/>
          </a:prstGeom>
        </p:spPr>
      </p:pic>
      <p:sp>
        <p:nvSpPr>
          <p:cNvPr id="14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411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1007844" y="825019"/>
            <a:ext cx="6072465" cy="567354"/>
          </a:xfrm>
        </p:spPr>
        <p:txBody>
          <a:bodyPr/>
          <a:lstStyle/>
          <a:p>
            <a:r>
              <a:rPr lang="hu-HU" dirty="0" smtClean="0">
                <a:latin typeface="Titillium Web SemiBold" panose="020B0604020202020204" charset="-18"/>
              </a:rPr>
              <a:t>WRC-19 NATO </a:t>
            </a:r>
            <a:r>
              <a:rPr lang="hu-HU" dirty="0">
                <a:latin typeface="Titillium Web SemiBold" panose="020B0604020202020204" charset="-18"/>
              </a:rPr>
              <a:t>ÁLLÁSPONT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784" y="755260"/>
            <a:ext cx="2072820" cy="107908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124" y="1525604"/>
            <a:ext cx="3426970" cy="48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6E2C2-258A-C544-B363-97D44EBB92B1}" type="slidenum">
              <a:rPr kumimoji="0" 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161E29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000" b="1" i="0" u="none" strike="noStrike" kern="1200" cap="none" spc="0" normalizeH="0" baseline="0" noProof="0">
              <a:ln>
                <a:noFill/>
              </a:ln>
              <a:solidFill>
                <a:srgbClr val="161E29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>
          <a:xfrm>
            <a:off x="486001" y="1534629"/>
            <a:ext cx="11172600" cy="5112913"/>
          </a:xfrm>
        </p:spPr>
        <p:txBody>
          <a:bodyPr/>
          <a:lstStyle/>
          <a:p>
            <a:pPr algn="just"/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 NATO C3B Polgári-katonai Spektrumképesség Panel (</a:t>
            </a:r>
            <a:r>
              <a:rPr lang="hu-HU" b="1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CaP3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) felelős a spektrum ügyekért: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 WRC-19 Képesség Csoport (</a:t>
            </a:r>
            <a:r>
              <a:rPr lang="hu-HU" b="1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WRC-19 </a:t>
            </a:r>
            <a:r>
              <a:rPr lang="hu-HU" b="1" dirty="0" err="1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CaT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) katonai értekezlete felelős </a:t>
            </a:r>
            <a:r>
              <a:rPr lang="hu-HU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 NATO 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Military </a:t>
            </a:r>
            <a:r>
              <a:rPr lang="hu-HU" dirty="0" err="1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Assessment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(</a:t>
            </a:r>
            <a:r>
              <a:rPr lang="hu-HU" b="1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NMA) 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kidolgozásáért.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 WRC-19 </a:t>
            </a:r>
            <a:r>
              <a:rPr lang="hu-HU" dirty="0" err="1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CaT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polgári-katonai értekezlete konszenzusos alapon alakítja ki a </a:t>
            </a:r>
            <a:r>
              <a:rPr lang="hu-HU" dirty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NATO </a:t>
            </a:r>
            <a:r>
              <a:rPr lang="hu-HU" dirty="0" err="1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Position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 (</a:t>
            </a:r>
            <a:r>
              <a:rPr lang="hu-HU" b="1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NP)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Az NMA-t a Katonai Tanács (</a:t>
            </a:r>
            <a:r>
              <a:rPr lang="hu-HU" b="1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MC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) hagyja jóvá, míg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az NP-t az Észak-atlanti Tanács (</a:t>
            </a:r>
            <a:r>
              <a:rPr lang="hu-HU" b="1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NAC)</a:t>
            </a:r>
            <a:r>
              <a:rPr lang="hu-HU" dirty="0" smtClean="0"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.</a:t>
            </a:r>
          </a:p>
          <a:p>
            <a:pPr algn="ctr"/>
            <a:r>
              <a:rPr lang="hu-HU" b="1" dirty="0" smtClean="0">
                <a:solidFill>
                  <a:srgbClr val="C00000"/>
                </a:solidFill>
                <a:latin typeface="Lato Light" panose="020B0604020202020204" charset="0"/>
                <a:ea typeface="Lato Light" panose="020B0604020202020204" charset="0"/>
                <a:cs typeface="Lato Light" panose="020B0604020202020204" charset="0"/>
              </a:rPr>
              <a:t>A szövetség spektrumpolitikai érdekeinek érvényesítése a tagországok képviseletén keresztül valósul meg.  </a:t>
            </a:r>
          </a:p>
          <a:p>
            <a:pPr algn="ctr"/>
            <a:endParaRPr lang="hu-HU" b="1" dirty="0">
              <a:latin typeface="Lato Light" panose="020B0604020202020204" charset="0"/>
              <a:ea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86000" y="722311"/>
            <a:ext cx="10190162" cy="456804"/>
          </a:xfrm>
        </p:spPr>
        <p:txBody>
          <a:bodyPr/>
          <a:lstStyle/>
          <a:p>
            <a:r>
              <a:rPr lang="hu-HU" dirty="0" smtClean="0">
                <a:latin typeface="Titillium Web SemiBold" panose="020B0604020202020204" charset="-18"/>
              </a:rPr>
              <a:t>NATO álláspont kialakítás folyamata</a:t>
            </a:r>
            <a:endParaRPr lang="hu-HU" dirty="0">
              <a:latin typeface="Titillium Web SemiBold" panose="020B0604020202020204" charset="-18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781" y="182768"/>
            <a:ext cx="2072820" cy="1079086"/>
          </a:xfrm>
          <a:prstGeom prst="rect">
            <a:avLst/>
          </a:prstGeom>
        </p:spPr>
      </p:pic>
      <p:sp>
        <p:nvSpPr>
          <p:cNvPr id="8" name="Élőláb helye 1"/>
          <p:cNvSpPr txBox="1">
            <a:spLocks/>
          </p:cNvSpPr>
          <p:nvPr/>
        </p:nvSpPr>
        <p:spPr>
          <a:xfrm>
            <a:off x="821122" y="66972"/>
            <a:ext cx="4114800" cy="365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33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2667" b="0" i="0" u="none" kern="1200" dirty="0" smtClean="0">
                <a:solidFill>
                  <a:srgbClr val="43515A"/>
                </a:solidFill>
                <a:effectLst/>
                <a:latin typeface="+mj-lt"/>
                <a:ea typeface="+mj-ea"/>
                <a:cs typeface="+mj-cs"/>
              </a:defRPr>
            </a:lvl1pPr>
            <a:lvl2pPr marL="609585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600" b="1" i="0" u="none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17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u="none" kern="1200">
                <a:solidFill>
                  <a:schemeClr val="tx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lang="hu-HU" sz="1200" b="0" i="0" u="none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u="none" kern="120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 smtClean="0">
                <a:latin typeface="Titillium Web SemiBold" panose="020B0604020202020204" charset="-18"/>
              </a:rPr>
              <a:t> Kommunikáció 2019</a:t>
            </a:r>
            <a:endParaRPr lang="hu-HU" sz="1200" dirty="0">
              <a:latin typeface="Titillium Web Semi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897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MHH téma">
  <a:themeElements>
    <a:clrScheme name="NMHH - Bázis">
      <a:dk1>
        <a:srgbClr val="161E29"/>
      </a:dk1>
      <a:lt1>
        <a:srgbClr val="FFFFFF"/>
      </a:lt1>
      <a:dk2>
        <a:srgbClr val="32455D"/>
      </a:dk2>
      <a:lt2>
        <a:srgbClr val="C0C9D1"/>
      </a:lt2>
      <a:accent1>
        <a:srgbClr val="F6412B"/>
      </a:accent1>
      <a:accent2>
        <a:srgbClr val="F97D01"/>
      </a:accent2>
      <a:accent3>
        <a:srgbClr val="FEA98E"/>
      </a:accent3>
      <a:accent4>
        <a:srgbClr val="F15F90"/>
      </a:accent4>
      <a:accent5>
        <a:srgbClr val="7884CE"/>
      </a:accent5>
      <a:accent6>
        <a:srgbClr val="01A8F7"/>
      </a:accent6>
      <a:hlink>
        <a:srgbClr val="0053A6"/>
      </a:hlink>
      <a:folHlink>
        <a:srgbClr val="431F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5486</TotalTime>
  <Words>1221</Words>
  <Application>Microsoft Office PowerPoint</Application>
  <PresentationFormat>Szélesvásznú</PresentationFormat>
  <Paragraphs>224</Paragraphs>
  <Slides>25</Slides>
  <Notes>5</Notes>
  <HiddenSlides>2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7" baseType="lpstr">
      <vt:lpstr>Lato</vt:lpstr>
      <vt:lpstr>Titillium Web Light</vt:lpstr>
      <vt:lpstr>Calibri</vt:lpstr>
      <vt:lpstr>Titillium Web</vt:lpstr>
      <vt:lpstr>Titillium Web Thin</vt:lpstr>
      <vt:lpstr>Lato Light</vt:lpstr>
      <vt:lpstr>Titillium Web SemiBold</vt:lpstr>
      <vt:lpstr>Arial</vt:lpstr>
      <vt:lpstr>Lato Semibold</vt:lpstr>
      <vt:lpstr>Courier New</vt:lpstr>
      <vt:lpstr>Lato Medium</vt:lpstr>
      <vt:lpstr>NMHH téma</vt:lpstr>
      <vt:lpstr>A  rádiótávközlési világértekezletek (WRC) hatása a szövetségi frekvenciagazdálkodásra </vt:lpstr>
      <vt:lpstr>PowerPoint-bemutató</vt:lpstr>
      <vt:lpstr>PowerPoint-bemutató</vt:lpstr>
      <vt:lpstr>Az ITU tevékenysége</vt:lpstr>
      <vt:lpstr>A nemzetközi felosztás</vt:lpstr>
      <vt:lpstr>PowerPoint-bemutató</vt:lpstr>
      <vt:lpstr>Fő lépések a WRC felkészülésben</vt:lpstr>
      <vt:lpstr>WRC-19 NATO ÁLLÁSPONT</vt:lpstr>
      <vt:lpstr>NATO álláspont kialakítás folyamata</vt:lpstr>
      <vt:lpstr>PowerPoint-bemutató</vt:lpstr>
      <vt:lpstr>PowerPoint-bemutató</vt:lpstr>
      <vt:lpstr>PowerPoint-bemutató</vt:lpstr>
      <vt:lpstr>Kapcsolás a WRC-19-re Sharm El-Sheikh-be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AI 9.1.4</vt:lpstr>
      <vt:lpstr>PowerPoint-bemutató</vt:lpstr>
      <vt:lpstr>PowerPoint-bemutató</vt:lpstr>
      <vt:lpstr>Köszönöm a figyelmet!</vt:lpstr>
      <vt:lpstr>Köszönöm a figyelmet!</vt:lpstr>
      <vt:lpstr>Hazai felkészülés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Dániel Deme</dc:creator>
  <cp:lastModifiedBy>Jobbágy Szabolcs</cp:lastModifiedBy>
  <cp:revision>187</cp:revision>
  <cp:lastPrinted>2019-11-13T17:14:53Z</cp:lastPrinted>
  <dcterms:created xsi:type="dcterms:W3CDTF">2018-11-27T12:18:57Z</dcterms:created>
  <dcterms:modified xsi:type="dcterms:W3CDTF">2019-11-20T23:25:22Z</dcterms:modified>
</cp:coreProperties>
</file>